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21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pos="234" userDrawn="1">
          <p15:clr>
            <a:srgbClr val="A4A3A4"/>
          </p15:clr>
        </p15:guide>
        <p15:guide id="3" orient="horz" pos="4088" userDrawn="1">
          <p15:clr>
            <a:srgbClr val="A4A3A4"/>
          </p15:clr>
        </p15:guide>
        <p15:guide id="4" pos="7446" userDrawn="1">
          <p15:clr>
            <a:srgbClr val="A4A3A4"/>
          </p15:clr>
        </p15:guide>
        <p15:guide id="5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D09B21-30D1-F9B8-5D99-BEED4C0CFBD7}" name="Hillier, Adam1" initials="HA" userId="S::adam1.hillier@landg.com::d31c6fae-8745-47f6-9413-7dbbcf4bcd0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2B6"/>
    <a:srgbClr val="FFEEA4"/>
    <a:srgbClr val="BBD143"/>
    <a:srgbClr val="EC6084"/>
    <a:srgbClr val="A81815"/>
    <a:srgbClr val="DD9C00"/>
    <a:srgbClr val="B66017"/>
    <a:srgbClr val="D9E675"/>
    <a:srgbClr val="005629"/>
    <a:srgbClr val="C9E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4724" autoAdjust="0"/>
  </p:normalViewPr>
  <p:slideViewPr>
    <p:cSldViewPr snapToGrid="0" showGuides="1">
      <p:cViewPr varScale="1">
        <p:scale>
          <a:sx n="96" d="100"/>
          <a:sy n="96" d="100"/>
        </p:scale>
        <p:origin x="1038" y="96"/>
      </p:cViewPr>
      <p:guideLst>
        <p:guide orient="horz" pos="232"/>
        <p:guide pos="234"/>
        <p:guide orient="horz" pos="4088"/>
        <p:guide pos="744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notesViewPr>
    <p:cSldViewPr snapToGrid="0" showGuides="1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FFE454-72B0-48AF-A41C-8291E2BEA7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59B5D-227E-44F0-97C0-1A535C286D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37CA3-25C9-4D83-A2DB-EAD022872A8D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3B8F-1861-4F02-90F5-3A1359B97A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B4B7A-88B4-49DF-998D-CCD317438B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784E-38F1-449F-8BA4-D8331212B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342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CB413-5636-4085-83CB-3CE9B9039B6E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20E22-78AC-4699-A5F6-2B88F5C86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2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latin typeface="Arial" panose="020B0604020202020204" pitchFamily="34" charset="0"/>
              </a:rPr>
              <a:t>Putting care provision in place for a loved one can be a daunting and confusing experience, that could cause significant disruption in your life. Our service can help.</a:t>
            </a:r>
          </a:p>
          <a:p>
            <a:endParaRPr lang="en-GB" sz="1200" dirty="0">
              <a:latin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</a:rPr>
              <a:t>Care Concierge is a confidential telephone guidance service which allows you to speak directly to an expert about finding care for a loved one. </a:t>
            </a:r>
          </a:p>
          <a:p>
            <a:endParaRPr lang="en-GB" sz="1200" dirty="0">
              <a:latin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</a:rPr>
              <a:t>You can access as much help as you need and be supported to find the right care, regardless of what type. </a:t>
            </a:r>
          </a:p>
          <a:p>
            <a:endParaRPr lang="en-GB" sz="1200" dirty="0">
              <a:latin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</a:rPr>
              <a:t>There can be big questions to answer when going through the process of finding care. They could include:</a:t>
            </a:r>
          </a:p>
          <a:p>
            <a:endParaRPr lang="en-GB" sz="12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What is a Power of Attorney and how do I set one up?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What type of care is available for my loved one, and how do I find it?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Are benefits available to me?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What questions should I be asking care providers?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How do I access support from my local authority and what help is available?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How much does care cost and who pays for it?</a:t>
            </a:r>
            <a:endParaRPr lang="en-GB" sz="1200" dirty="0">
              <a:latin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20E22-78AC-4699-A5F6-2B88F5C86DE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314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553435B-6E9F-44FC-B292-86D8BF5036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18933" y="2007698"/>
            <a:ext cx="7203533" cy="396638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9B2819-DAA7-4889-8F89-F97F5849F8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1475" y="1032779"/>
            <a:ext cx="5722605" cy="2176045"/>
          </a:xfrm>
          <a:solidFill>
            <a:schemeClr val="accent1"/>
          </a:solidFill>
        </p:spPr>
        <p:txBody>
          <a:bodyPr wrap="square" lIns="288000" tIns="216000" rIns="180000" bIns="288000">
            <a:sp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  <a:lvl2pPr marL="0" indent="0">
              <a:spcBef>
                <a:spcPts val="1000"/>
              </a:spcBef>
              <a:buNone/>
              <a:defRPr sz="2000">
                <a:solidFill>
                  <a:schemeClr val="bg1"/>
                </a:solidFill>
              </a:defRPr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331944-C57E-4DD5-882F-27E20F80C3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3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(Colour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21DE2D-D0FA-47F2-9BA9-3CBAAF80BB34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5242988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57322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5242988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58503" y="1692000"/>
            <a:ext cx="5230577" cy="448627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180975" indent="-180975">
              <a:defRPr>
                <a:solidFill>
                  <a:schemeClr val="bg1"/>
                </a:solidFill>
              </a:defRPr>
            </a:lvl2pPr>
            <a:lvl3pPr marL="355600" indent="-177800">
              <a:defRPr>
                <a:solidFill>
                  <a:schemeClr val="bg1"/>
                </a:solidFill>
              </a:defRPr>
            </a:lvl3pPr>
            <a:lvl4pPr marL="533400" indent="-177800">
              <a:defRPr>
                <a:solidFill>
                  <a:schemeClr val="bg1"/>
                </a:solidFill>
              </a:defRPr>
            </a:lvl4pPr>
            <a:lvl5pPr marL="723900" indent="-1905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6F834B1-E5AC-40C8-A59D-7ABF36405D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BF08A7ED-0059-4BE3-860D-D21E7FF70B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58503" y="6355299"/>
            <a:ext cx="5361496" cy="167581"/>
          </a:xfrm>
        </p:spPr>
        <p:txBody>
          <a:bodyPr wrap="square"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5402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(Grey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21DE2D-D0FA-47F2-9BA9-3CBAAF80BB34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467428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57322" cy="4486274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467428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58503" y="1692000"/>
            <a:ext cx="5230577" cy="4486274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180975" indent="-180975">
              <a:defRPr>
                <a:solidFill>
                  <a:schemeClr val="tx1"/>
                </a:solidFill>
              </a:defRPr>
            </a:lvl2pPr>
            <a:lvl3pPr marL="355600" indent="-177800">
              <a:defRPr>
                <a:solidFill>
                  <a:schemeClr val="tx1"/>
                </a:solidFill>
              </a:defRPr>
            </a:lvl3pPr>
            <a:lvl4pPr marL="533400" indent="-177800">
              <a:defRPr>
                <a:solidFill>
                  <a:schemeClr val="tx1"/>
                </a:solidFill>
              </a:defRPr>
            </a:lvl4pPr>
            <a:lvl5pPr marL="723900" indent="-1905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9AB3899-87BF-4A9B-8373-80CB2CCB47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7B8BF33-D2EF-44BD-81F2-1B08A95FC8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58503" y="6355299"/>
            <a:ext cx="5361496" cy="167581"/>
          </a:xfrm>
        </p:spPr>
        <p:txBody>
          <a:bodyPr wrap="square"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83444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x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92000"/>
            <a:ext cx="4904408" cy="4486274"/>
          </a:xfrm>
        </p:spPr>
        <p:txBody>
          <a:bodyPr/>
          <a:lstStyle>
            <a:lvl1pPr marL="0" indent="0">
              <a:buNone/>
              <a:defRPr b="1"/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628650" indent="-180975">
              <a:defRPr/>
            </a:lvl4pPr>
            <a:lvl5pPr marL="628650" indent="-180975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65E62E-7B16-4EE2-9AC2-3B59B31A2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800" y="1692000"/>
            <a:ext cx="5209200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58232433-8AF5-457E-B4CA-6588F58B579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70800" y="2063750"/>
            <a:ext cx="5209200" cy="387985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E21EE00-454A-4240-9558-805D82CD77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0800" y="760238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51904351-768C-4A7A-BC43-F7D73E24334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89152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8929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65E62E-7B16-4EE2-9AC2-3B59B31A2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800" y="1692000"/>
            <a:ext cx="5209891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58232433-8AF5-457E-B4CA-6588F58B579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70800" y="2063750"/>
            <a:ext cx="5209891" cy="387985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7689F6D-CA74-449A-BEF2-0679562145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5999" y="1692000"/>
            <a:ext cx="5209891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hart Placeholder 11">
            <a:extLst>
              <a:ext uri="{FF2B5EF4-FFF2-40B4-BE49-F238E27FC236}">
                <a16:creationId xmlns:a16="http://schemas.microsoft.com/office/drawing/2014/main" id="{6CD8792B-00A9-4DCC-9553-837A54F5145E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095999" y="2063750"/>
            <a:ext cx="5209891" cy="387985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BDCA835-1D13-4FA9-AD45-315BEF7E67B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3851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8929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65E62E-7B16-4EE2-9AC2-3B59B31A2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800" y="1692000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58232433-8AF5-457E-B4CA-6588F58B579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70800" y="2063750"/>
            <a:ext cx="5562167" cy="177500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7689F6D-CA74-449A-BEF2-0679562145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5999" y="1692000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hart Placeholder 11">
            <a:extLst>
              <a:ext uri="{FF2B5EF4-FFF2-40B4-BE49-F238E27FC236}">
                <a16:creationId xmlns:a16="http://schemas.microsoft.com/office/drawing/2014/main" id="{6CD8792B-00A9-4DCC-9553-837A54F5145E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095999" y="2063750"/>
            <a:ext cx="5562167" cy="177500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DCF52462-3BC3-4B3C-9C61-41E49FE3B98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0800" y="4000903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hart Placeholder 11">
            <a:extLst>
              <a:ext uri="{FF2B5EF4-FFF2-40B4-BE49-F238E27FC236}">
                <a16:creationId xmlns:a16="http://schemas.microsoft.com/office/drawing/2014/main" id="{6263ED55-6BBE-4D56-A83C-6D23DBB8E25C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370800" y="4378719"/>
            <a:ext cx="5562167" cy="177500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97255098-3D7C-4F0D-BDBA-7362E31FEB4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95999" y="4000903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hart Placeholder 11">
            <a:extLst>
              <a:ext uri="{FF2B5EF4-FFF2-40B4-BE49-F238E27FC236}">
                <a16:creationId xmlns:a16="http://schemas.microsoft.com/office/drawing/2014/main" id="{383F1892-2675-43FE-8AF3-75C65AF9A82B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6095999" y="4378719"/>
            <a:ext cx="5562167" cy="177500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7BBB9276-1A2E-4649-861F-81BE47B03C6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5471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3267307"/>
            <a:ext cx="2996951" cy="2890445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355600" indent="-177800">
              <a:defRPr/>
            </a:lvl4pPr>
            <a:lvl5pPr marL="533400" indent="-1778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360449"/>
            <a:ext cx="1627321" cy="163992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07849D5-79D3-4EE6-9CA0-4241550FC19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92321" y="3267307"/>
            <a:ext cx="2996951" cy="2890445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355600" indent="-177800">
              <a:defRPr/>
            </a:lvl4pPr>
            <a:lvl5pPr marL="533400" indent="-1778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6AD999B-A486-4172-90F7-88E112CCE37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92321" y="1360449"/>
            <a:ext cx="1627321" cy="163992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6F94C16-7F67-4F23-BB7A-CA4785BA2D0B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13843" y="3267307"/>
            <a:ext cx="2996951" cy="2890445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355600" indent="-177800">
              <a:defRPr/>
            </a:lvl4pPr>
            <a:lvl5pPr marL="533400" indent="-1778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D28E3530-2285-4244-9897-3E0F44A1934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13843" y="1360449"/>
            <a:ext cx="1627321" cy="163992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0496A67-79BE-43CC-AE0C-FD1C5BF33E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97454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Illustr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5348374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3873256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0496A67-79BE-43CC-AE0C-FD1C5BF33E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7D348DD-FFD7-4979-A675-DFB544CD5D6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405993" y="5348374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610D4012-9A95-4B9C-B5F8-BF3993F402E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5993" y="3873256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EEE1A84-D16F-459A-B383-5DB61EAD6BB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8441187" y="5348374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F1D03E26-068E-4410-AFAC-7E64EE28544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41187" y="3873256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2211333-D688-498C-884E-26FA80A97A28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0800" y="2794466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F9E7C758-6EB3-40CC-8D10-83F762120B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70800" y="1319348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83873AF-C37E-461F-A9F1-957D3332211B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405993" y="2794466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6DFFC048-5A37-45F6-917E-7937D5853BC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405993" y="1319348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730BE-1513-4931-928D-109CD2BF547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8441187" y="2794466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965DC804-1708-41E4-9B8C-ECA0E6E086DC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441187" y="1319348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68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5479000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3907697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0496A67-79BE-43CC-AE0C-FD1C5BF33E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7D348DD-FFD7-4979-A675-DFB544CD5D6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405993" y="5479000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610D4012-9A95-4B9C-B5F8-BF3993F402E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5993" y="3907697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EEE1A84-D16F-459A-B383-5DB61EAD6BB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8441187" y="5479000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F1D03E26-068E-4410-AFAC-7E64EE28544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41187" y="3907697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2211333-D688-498C-884E-26FA80A97A28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0800" y="3126971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F9E7C758-6EB3-40CC-8D10-83F762120B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70800" y="1555668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83873AF-C37E-461F-A9F1-957D3332211B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405993" y="3126971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6DFFC048-5A37-45F6-917E-7937D5853BC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405993" y="1555668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730BE-1513-4931-928D-109CD2BF547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8441187" y="3126971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965DC804-1708-41E4-9B8C-ECA0E6E086DC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441187" y="1555668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EBBF3296-E8F0-4EAF-AB7C-60E006A26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95999" y="1484722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accent1"/>
                </a:solidFill>
              </a:defRPr>
            </a:lvl1pPr>
            <a:lvl2pPr marL="0" indent="0">
              <a:buNone/>
              <a:defRPr sz="1400" b="1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B0645396-736E-4B9B-8DAC-C9A8674F5AC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5999" y="3744300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accent1"/>
                </a:solidFill>
              </a:defRPr>
            </a:lvl1pPr>
            <a:lvl2pPr marL="0" indent="0">
              <a:buNone/>
              <a:defRPr sz="1400" b="1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FE796B4E-06A9-41C5-9AB2-2C927A9ED6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0800" y="1484722"/>
            <a:ext cx="5638114" cy="2147888"/>
          </a:xfrm>
          <a:solidFill>
            <a:schemeClr val="accent1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744300"/>
            <a:ext cx="5638114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accent1"/>
                </a:solidFill>
              </a:defRPr>
            </a:lvl1pPr>
            <a:lvl2pPr marL="0" indent="0">
              <a:buNone/>
              <a:defRPr sz="1400" b="1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E2570C10-FC51-4DE1-8E69-E9179E1314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45865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803703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22">
            <a:extLst>
              <a:ext uri="{FF2B5EF4-FFF2-40B4-BE49-F238E27FC236}">
                <a16:creationId xmlns:a16="http://schemas.microsoft.com/office/drawing/2014/main" id="{1C2B2B36-092A-4A2B-8611-FB062FD578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800" y="1453636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1C8A298C-3E2F-40E1-907B-C021647CF5E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95999" y="3803703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B50062BF-91AF-416C-9AC6-889BC13E04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095999" y="1453636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16656831-463A-4444-B2A9-7BBC389FF4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1809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476E4-117E-4947-A055-E4EB66A55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3709" y="1381125"/>
            <a:ext cx="4678757" cy="21026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E7F43-D07B-473A-93EA-D39AA3A08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3710" y="3609182"/>
            <a:ext cx="467875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A60D7C-0305-47C3-BABB-9D2478FEB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A073E1C2-5E5C-48B8-BDF3-0A55159DAC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71475"/>
            <a:ext cx="5236125" cy="611544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69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803703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22">
            <a:extLst>
              <a:ext uri="{FF2B5EF4-FFF2-40B4-BE49-F238E27FC236}">
                <a16:creationId xmlns:a16="http://schemas.microsoft.com/office/drawing/2014/main" id="{1C2B2B36-092A-4A2B-8611-FB062FD578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800" y="1453636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1C8A298C-3E2F-40E1-907B-C021647CF5E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6983" y="3803703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B50062BF-91AF-416C-9AC6-889BC13E04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36983" y="1453636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22">
            <a:extLst>
              <a:ext uri="{FF2B5EF4-FFF2-40B4-BE49-F238E27FC236}">
                <a16:creationId xmlns:a16="http://schemas.microsoft.com/office/drawing/2014/main" id="{DE4F491C-65F4-4524-AC03-3C08E8A5523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03166" y="3803703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ext Placeholder 22">
            <a:extLst>
              <a:ext uri="{FF2B5EF4-FFF2-40B4-BE49-F238E27FC236}">
                <a16:creationId xmlns:a16="http://schemas.microsoft.com/office/drawing/2014/main" id="{605BB858-0E20-4BCD-A366-53750AF0BF1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103166" y="1453636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B43C0C3-F337-45B1-891E-B32601CC53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40869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177800" indent="-177800">
              <a:defRPr sz="1400"/>
            </a:lvl3pPr>
            <a:lvl4pPr marL="361950" indent="-180975">
              <a:defRPr sz="1400"/>
            </a:lvl4pPr>
            <a:lvl5pPr marL="542925" indent="-180975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F6EC93D-6A46-4ADE-A410-3136EF8505A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693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177800" indent="-177800">
              <a:defRPr sz="1400"/>
            </a:lvl3pPr>
            <a:lvl4pPr marL="361950" indent="-180975">
              <a:defRPr sz="1400"/>
            </a:lvl4pPr>
            <a:lvl5pPr marL="542925" indent="-180975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39CCDDDC-1EE3-41D6-8DC7-131E30B65E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693" y="1629420"/>
            <a:ext cx="1401615" cy="1096527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9773481-35BD-4F66-A877-00D608AABE15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6587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177800" indent="-177800">
              <a:defRPr sz="1400"/>
            </a:lvl3pPr>
            <a:lvl4pPr marL="361950" indent="-180975">
              <a:defRPr sz="1400"/>
            </a:lvl4pPr>
            <a:lvl5pPr marL="542925" indent="-180975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4953CDE0-9629-490C-87D7-D4CD4813494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6587" y="1629420"/>
            <a:ext cx="1401615" cy="1096527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418C3AF7-B1A6-46D1-BDA4-40C60D5241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62819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1CBAB2-7942-4288-9537-B8A201BE070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5960B5-B781-4E4B-8F03-889D8D56124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0799" y="4009106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A5D7A0B-0276-44C5-ADDB-8B1879539D19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096000" y="1692000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587337-09D1-4A38-9B17-76D97E8C3E70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095999" y="4009106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96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53CD7C-7549-4A99-9B35-EB32740DD9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32178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Blue BG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EFBE6A1-65FB-4419-A27E-7C85224FE7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B93CF52-57EE-43AF-896D-1FD8845CA3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76031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Green BG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EFBE6A1-65FB-4419-A27E-7C85224FE7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F85C6E72-3D91-4898-96FD-C15E136DAF6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85815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Red BG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1"/>
                </a:solidFill>
              </a:defRPr>
            </a:lvl2pPr>
            <a:lvl3pPr marL="177800" indent="-177800">
              <a:defRPr sz="1400">
                <a:solidFill>
                  <a:schemeClr val="tx1"/>
                </a:solidFill>
              </a:defRPr>
            </a:lvl3pPr>
            <a:lvl4pPr marL="361950" indent="-180975">
              <a:defRPr sz="1400">
                <a:solidFill>
                  <a:schemeClr val="tx1"/>
                </a:solidFill>
              </a:defRPr>
            </a:lvl4pPr>
            <a:lvl5pPr marL="542925" indent="-1809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1"/>
                </a:solidFill>
              </a:defRPr>
            </a:lvl2pPr>
            <a:lvl3pPr marL="177800" indent="-177800">
              <a:defRPr sz="1400">
                <a:solidFill>
                  <a:schemeClr val="tx1"/>
                </a:solidFill>
              </a:defRPr>
            </a:lvl3pPr>
            <a:lvl4pPr marL="361950" indent="-180975">
              <a:defRPr sz="1400">
                <a:solidFill>
                  <a:schemeClr val="tx1"/>
                </a:solidFill>
              </a:defRPr>
            </a:lvl4pPr>
            <a:lvl5pPr marL="542925" indent="-1809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1"/>
                </a:solidFill>
              </a:defRPr>
            </a:lvl2pPr>
            <a:lvl3pPr marL="177800" indent="-177800">
              <a:defRPr sz="1400">
                <a:solidFill>
                  <a:schemeClr val="tx1"/>
                </a:solidFill>
              </a:defRPr>
            </a:lvl3pPr>
            <a:lvl4pPr marL="361950" indent="-180975">
              <a:defRPr sz="1400">
                <a:solidFill>
                  <a:schemeClr val="tx1"/>
                </a:solidFill>
              </a:defRPr>
            </a:lvl4pPr>
            <a:lvl5pPr marL="542925" indent="-1809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>
            <a:cxnSpLocks/>
          </p:cNvCxnSpPr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8901C6C1-6260-4679-88A3-8E35B97ED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4069" y="375601"/>
            <a:ext cx="1159200" cy="864257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17BD78F6-6825-4B68-95BF-F96D4F9C31C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41121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Yellow BG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4C4B8DC-2B65-4B71-A412-95684AAC71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67CA5E1D-7DF1-4C79-877D-8821274DAEE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99395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Mess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229360"/>
            <a:ext cx="9825590" cy="4878142"/>
          </a:xfrm>
        </p:spPr>
        <p:txBody>
          <a:bodyPr>
            <a:normAutofit/>
          </a:bodyPr>
          <a:lstStyle>
            <a:lvl1pPr marL="0" indent="0">
              <a:spcBef>
                <a:spcPts val="200"/>
              </a:spcBef>
              <a:buFont typeface="+mj-lt"/>
              <a:buNone/>
              <a:defRPr sz="3600" b="1">
                <a:solidFill>
                  <a:schemeClr val="bg1"/>
                </a:solidFill>
              </a:defRPr>
            </a:lvl1pPr>
            <a:lvl2pPr marL="0" indent="0">
              <a:buNone/>
              <a:defRPr>
                <a:solidFill>
                  <a:schemeClr val="bg1"/>
                </a:solidFill>
              </a:defRPr>
            </a:lvl2pPr>
            <a:lvl3pPr marL="628650" indent="-180975">
              <a:defRPr>
                <a:solidFill>
                  <a:schemeClr val="bg1"/>
                </a:solidFill>
              </a:defRPr>
            </a:lvl3pPr>
            <a:lvl4pPr marL="628650" indent="-180975">
              <a:defRPr>
                <a:solidFill>
                  <a:schemeClr val="bg1"/>
                </a:solidFill>
              </a:defRPr>
            </a:lvl4pPr>
            <a:lvl5pPr marL="628650" indent="-180975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C70FF1B-BAED-4335-B67D-6F37D19E3D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383D0A3-D349-4500-B078-54C08AFC51C3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5F7E833B-8B1A-4A53-99DD-DF0E2AEBBDE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28504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Blue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1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75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476E4-117E-4947-A055-E4EB66A55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1096171"/>
            <a:ext cx="6562726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E7F43-D07B-473A-93EA-D39AA3A08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3609182"/>
            <a:ext cx="656272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2B9423-DD06-4C0C-AE3A-54DDF84420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488" b="51122"/>
          <a:stretch/>
        </p:blipFill>
        <p:spPr>
          <a:xfrm>
            <a:off x="6383187" y="1799709"/>
            <a:ext cx="5808813" cy="50582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A9AAC2-B29C-4535-9C14-DD044A299D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75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Green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2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39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Red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3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11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Yellow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4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06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Blu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1057F2-8500-4DAF-9644-D94E6D1740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130" b="50116"/>
          <a:stretch/>
        </p:blipFill>
        <p:spPr>
          <a:xfrm>
            <a:off x="6445659" y="1753416"/>
            <a:ext cx="5746341" cy="5104584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F8D6D3-5803-47B8-86CC-056FFE038D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51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Green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1057F2-8500-4DAF-9644-D94E6D1740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130" b="50116"/>
          <a:stretch/>
        </p:blipFill>
        <p:spPr>
          <a:xfrm>
            <a:off x="6445659" y="1753416"/>
            <a:ext cx="5746341" cy="5104584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F8D6D3-5803-47B8-86CC-056FFE038D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34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Red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Footer text runs here (Go Insert&gt;Header &amp; Footer to edit this text)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92E0CE37-60C3-474D-A1E2-4261BBEE26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4868" b="49909"/>
          <a:stretch/>
        </p:blipFill>
        <p:spPr>
          <a:xfrm>
            <a:off x="6445660" y="1753417"/>
            <a:ext cx="5746340" cy="51045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63A33B-CBCD-48B9-9AB0-4B83B62274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4069" y="375601"/>
            <a:ext cx="1159200" cy="8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Yellow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Footer text runs here (Go Insert&gt;Header &amp; Footer to edit this text)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B9471F-BE32-45AD-AF22-761603D434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130" b="50116"/>
          <a:stretch/>
        </p:blipFill>
        <p:spPr>
          <a:xfrm>
            <a:off x="6445659" y="1753416"/>
            <a:ext cx="5746341" cy="51045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DE8F2A9-8247-4A66-9E76-4E46EDC81BF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42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 /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79835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291920"/>
            <a:ext cx="9825566" cy="4815582"/>
          </a:xfrm>
        </p:spPr>
        <p:txBody>
          <a:bodyPr>
            <a:normAutofit/>
          </a:bodyPr>
          <a:lstStyle>
            <a:lvl1pPr marL="449263" indent="-449263">
              <a:spcBef>
                <a:spcPts val="200"/>
              </a:spcBef>
              <a:buFont typeface="+mj-lt"/>
              <a:buAutoNum type="arabicPeriod"/>
              <a:defRPr sz="2000" b="1">
                <a:solidFill>
                  <a:schemeClr val="bg1"/>
                </a:solidFill>
              </a:defRPr>
            </a:lvl1pPr>
            <a:lvl2pPr marL="0" indent="0">
              <a:buNone/>
              <a:defRPr>
                <a:solidFill>
                  <a:schemeClr val="bg1"/>
                </a:solidFill>
              </a:defRPr>
            </a:lvl2pPr>
            <a:lvl3pPr marL="628650" indent="-180975">
              <a:defRPr>
                <a:solidFill>
                  <a:schemeClr val="bg1"/>
                </a:solidFill>
              </a:defRPr>
            </a:lvl3pPr>
            <a:lvl4pPr marL="628650" indent="-180975">
              <a:defRPr>
                <a:solidFill>
                  <a:schemeClr val="bg1"/>
                </a:solidFill>
              </a:defRPr>
            </a:lvl4pPr>
            <a:lvl5pPr marL="628650" indent="-180975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AE828D-0E0D-4F9D-8767-AE232414D8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1AB9A9-379E-4A58-BC87-3610C46E76B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2FDEDED-9FEF-4F7A-A54C-EBB53B0EE9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91113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9825567" cy="44862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53CD7C-7549-4A99-9B35-EB32740DD9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30317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9825567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1CBAB2-7942-4288-9537-B8A201BE070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6898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29288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095999" y="1692000"/>
            <a:ext cx="5329288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305187-0BD2-459E-A770-76A9DBE1B2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24684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00" y="1333500"/>
            <a:ext cx="4455188" cy="1403348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800" y="2962989"/>
            <a:ext cx="4455189" cy="3170712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87D55695-5654-47E5-B560-3271F9B439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71475"/>
            <a:ext cx="5236125" cy="5602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9A9685-D3CA-40C1-89FA-F2D8E01F553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41724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84753B4-98F1-4C16-9848-C81659FCA3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71475"/>
            <a:ext cx="5236125" cy="5602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2C0B86C-C2C5-4C75-8207-E391169CA7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44739" y="2615479"/>
            <a:ext cx="5567680" cy="1462242"/>
          </a:xfrm>
          <a:solidFill>
            <a:schemeClr val="accent1"/>
          </a:solidFill>
        </p:spPr>
        <p:txBody>
          <a:bodyPr lIns="288000" tIns="324000" rIns="180000" bIns="324000" anchor="ctr">
            <a:sp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sz="2500" b="1">
                <a:solidFill>
                  <a:schemeClr val="bg1"/>
                </a:solidFill>
              </a:defRPr>
            </a:lvl1pPr>
            <a:lvl2pPr marL="0" indent="0">
              <a:spcBef>
                <a:spcPts val="600"/>
              </a:spcBef>
              <a:buNone/>
              <a:defRPr sz="1500">
                <a:solidFill>
                  <a:schemeClr val="bg1"/>
                </a:solidFill>
              </a:defRPr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8D54E1F7-8506-4684-AF20-00A7C702C8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6224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C55D3-0E32-4CEE-9994-629B7B76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B13B7-F322-44D8-A251-F8151CAEF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800" y="1690528"/>
            <a:ext cx="9825567" cy="448627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4DD1E-BC5B-4278-9FA7-933289E54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476" y="6315872"/>
            <a:ext cx="5470524" cy="207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BAF16-C292-46C4-B140-A17FBCF18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769" y="6315872"/>
            <a:ext cx="432485" cy="207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00000"/>
              </a:lnSpc>
              <a:defRPr sz="1000" b="1">
                <a:solidFill>
                  <a:schemeClr val="tx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930F6D0-3370-4AD0-891C-34AF73450987}"/>
              </a:ext>
            </a:extLst>
          </p:cNvPr>
          <p:cNvCxnSpPr/>
          <p:nvPr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1DEDA4D-B07F-453B-8939-957C995C5EE5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29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49" r:id="rId3"/>
    <p:sldLayoutId id="2147483658" r:id="rId4"/>
    <p:sldLayoutId id="2147483650" r:id="rId5"/>
    <p:sldLayoutId id="2147483657" r:id="rId6"/>
    <p:sldLayoutId id="2147483661" r:id="rId7"/>
    <p:sldLayoutId id="2147483665" r:id="rId8"/>
    <p:sldLayoutId id="2147483666" r:id="rId9"/>
    <p:sldLayoutId id="2147483662" r:id="rId10"/>
    <p:sldLayoutId id="2147483663" r:id="rId11"/>
    <p:sldLayoutId id="2147483667" r:id="rId12"/>
    <p:sldLayoutId id="2147483668" r:id="rId13"/>
    <p:sldLayoutId id="2147483675" r:id="rId14"/>
    <p:sldLayoutId id="2147483669" r:id="rId15"/>
    <p:sldLayoutId id="2147483686" r:id="rId16"/>
    <p:sldLayoutId id="2147483688" r:id="rId17"/>
    <p:sldLayoutId id="2147483670" r:id="rId18"/>
    <p:sldLayoutId id="2147483671" r:id="rId19"/>
    <p:sldLayoutId id="2147483674" r:id="rId20"/>
    <p:sldLayoutId id="2147483672" r:id="rId21"/>
    <p:sldLayoutId id="2147483685" r:id="rId22"/>
    <p:sldLayoutId id="2147483687" r:id="rId23"/>
    <p:sldLayoutId id="2147483673" r:id="rId24"/>
    <p:sldLayoutId id="2147483682" r:id="rId25"/>
    <p:sldLayoutId id="2147483683" r:id="rId26"/>
    <p:sldLayoutId id="2147483684" r:id="rId27"/>
    <p:sldLayoutId id="2147483664" r:id="rId28"/>
    <p:sldLayoutId id="2147483651" r:id="rId29"/>
    <p:sldLayoutId id="2147483679" r:id="rId30"/>
    <p:sldLayoutId id="2147483680" r:id="rId31"/>
    <p:sldLayoutId id="2147483681" r:id="rId32"/>
    <p:sldLayoutId id="2147483656" r:id="rId33"/>
    <p:sldLayoutId id="2147483676" r:id="rId34"/>
    <p:sldLayoutId id="2147483677" r:id="rId35"/>
    <p:sldLayoutId id="2147483678" r:id="rId3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1450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.legalandgeneral.com/group-protectio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72CFAC-6C64-4DDD-BBF2-6D867A865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76" y="597428"/>
            <a:ext cx="5242988" cy="546857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 dirty="0"/>
              <a:t>What is Care Concierge?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8F9187-111E-439A-A797-27DE6932C989}"/>
              </a:ext>
            </a:extLst>
          </p:cNvPr>
          <p:cNvSpPr/>
          <p:nvPr/>
        </p:nvSpPr>
        <p:spPr>
          <a:xfrm>
            <a:off x="194076" y="870856"/>
            <a:ext cx="5779341" cy="952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Bef>
                <a:spcPts val="600"/>
              </a:spcBef>
              <a:buFont typeface="Arial" panose="020B0604020202020204" pitchFamily="34" charset="0"/>
            </a:pPr>
            <a:endParaRPr lang="en-GB" dirty="0"/>
          </a:p>
          <a:p>
            <a:pPr defTabSz="685800">
              <a:spcBef>
                <a:spcPts val="600"/>
              </a:spcBef>
              <a:buFont typeface="Arial" panose="020B0604020202020204" pitchFamily="34" charset="0"/>
            </a:pPr>
            <a:r>
              <a:rPr lang="en-GB" sz="1400" dirty="0"/>
              <a:t>Care Concierge is a confidential telephone guidance service which allows you to speak directly to an expert about adult and later life care.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FB0B44-8E7D-49A3-BD25-967EA7CA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769" y="6315872"/>
            <a:ext cx="432485" cy="207009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AC6BEB34-34B2-4616-8BAB-A7D30E9C9573}" type="slidenum">
              <a:rPr lang="en-GB" smtClean="0"/>
              <a:pPr>
                <a:spcAft>
                  <a:spcPts val="600"/>
                </a:spcAft>
              </a:pPr>
              <a:t>1</a:t>
            </a:fld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255683-0E60-4EFD-9B37-D001B6AAAD72}"/>
              </a:ext>
            </a:extLst>
          </p:cNvPr>
          <p:cNvSpPr txBox="1"/>
          <p:nvPr/>
        </p:nvSpPr>
        <p:spPr>
          <a:xfrm>
            <a:off x="6406309" y="1797812"/>
            <a:ext cx="516853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Open to all employees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Completely free of 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100% Confidential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No cap or limits on usage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Support and guidance for those requiring adult or later life care (aged 18 or over) in the UK (England, Wales, Scotland, Northern Ireland)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To speak with us about any Care related needs, call on: </a:t>
            </a:r>
            <a:r>
              <a:rPr lang="en-GB" b="1" dirty="0">
                <a:solidFill>
                  <a:schemeClr val="bg1"/>
                </a:solidFill>
              </a:rPr>
              <a:t>0800 060 8823*</a:t>
            </a:r>
          </a:p>
          <a:p>
            <a:r>
              <a:rPr lang="en-GB" dirty="0">
                <a:solidFill>
                  <a:schemeClr val="bg1"/>
                </a:solidFill>
              </a:rPr>
              <a:t>Monday to Friday 9am – 5pm</a:t>
            </a: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sz="1600" b="1" dirty="0">
              <a:solidFill>
                <a:schemeClr val="bg1"/>
              </a:solidFill>
            </a:endParaRPr>
          </a:p>
          <a:p>
            <a:endParaRPr lang="en-GB" sz="1600" b="1" dirty="0">
              <a:solidFill>
                <a:schemeClr val="bg1"/>
              </a:solidFill>
            </a:endParaRPr>
          </a:p>
          <a:p>
            <a:r>
              <a:rPr lang="en-GB" sz="1100" dirty="0">
                <a:solidFill>
                  <a:schemeClr val="bg1"/>
                </a:solidFill>
              </a:rPr>
              <a:t>*All calls to this number are free. Please note, calls may be </a:t>
            </a:r>
          </a:p>
          <a:p>
            <a:r>
              <a:rPr lang="en-GB" sz="1100" dirty="0">
                <a:solidFill>
                  <a:schemeClr val="bg1"/>
                </a:solidFill>
              </a:rPr>
              <a:t>Recorded and monitored. Your personal data will be treated in </a:t>
            </a:r>
          </a:p>
          <a:p>
            <a:r>
              <a:rPr lang="en-GB" sz="1100" dirty="0">
                <a:solidFill>
                  <a:schemeClr val="bg1"/>
                </a:solidFill>
              </a:rPr>
              <a:t>line with Data Protection legislation and our Privacy Policy which </a:t>
            </a:r>
          </a:p>
          <a:p>
            <a:r>
              <a:rPr lang="en-GB" sz="1100" dirty="0">
                <a:solidFill>
                  <a:schemeClr val="bg1"/>
                </a:solidFill>
              </a:rPr>
              <a:t>can be found at: </a:t>
            </a:r>
            <a:r>
              <a:rPr lang="en-GB" sz="1100" b="1" dirty="0">
                <a:solidFill>
                  <a:schemeClr val="bg1"/>
                </a:solidFill>
              </a:rPr>
              <a:t>legalandgeneral.com/privacy-policy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AA7D07-F4D2-4ECD-8A39-3305A3F2B4D3}"/>
              </a:ext>
            </a:extLst>
          </p:cNvPr>
          <p:cNvSpPr txBox="1"/>
          <p:nvPr/>
        </p:nvSpPr>
        <p:spPr>
          <a:xfrm>
            <a:off x="6535972" y="597428"/>
            <a:ext cx="50490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Get In Touch with Care Concierge 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3F1314-0405-44B4-8235-C7A26C034922}"/>
              </a:ext>
            </a:extLst>
          </p:cNvPr>
          <p:cNvSpPr txBox="1"/>
          <p:nvPr/>
        </p:nvSpPr>
        <p:spPr>
          <a:xfrm>
            <a:off x="6406309" y="4247448"/>
            <a:ext cx="5168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Or visit their website 24/7:</a:t>
            </a:r>
          </a:p>
          <a:p>
            <a:r>
              <a:rPr lang="en-GB" sz="1800" b="1" i="0" u="sng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care.legalandgeneral.com/</a:t>
            </a:r>
            <a:r>
              <a:rPr lang="en-GB" sz="1800" b="1" i="0" u="sng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group-protection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6" name="Picture 5" descr="A blue and white informational banner&#10;&#10;Description automatically generated with medium confidence">
            <a:extLst>
              <a:ext uri="{FF2B5EF4-FFF2-40B4-BE49-F238E27FC236}">
                <a16:creationId xmlns:a16="http://schemas.microsoft.com/office/drawing/2014/main" id="{16CDD9E6-80DD-17DC-F0C0-4628ED51DE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7338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9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raft Presentation Template 210120 16_9_Blue (2)">
  <a:themeElements>
    <a:clrScheme name="Custom 318">
      <a:dk1>
        <a:srgbClr val="333333"/>
      </a:dk1>
      <a:lt1>
        <a:sysClr val="window" lastClr="FFFFFF"/>
      </a:lt1>
      <a:dk2>
        <a:srgbClr val="004E86"/>
      </a:dk2>
      <a:lt2>
        <a:srgbClr val="E3E3E3"/>
      </a:lt2>
      <a:accent1>
        <a:srgbClr val="0076D6"/>
      </a:accent1>
      <a:accent2>
        <a:srgbClr val="028844"/>
      </a:accent2>
      <a:accent3>
        <a:srgbClr val="FFD500"/>
      </a:accent3>
      <a:accent4>
        <a:srgbClr val="E22922"/>
      </a:accent4>
      <a:accent5>
        <a:srgbClr val="6FCBF4"/>
      </a:accent5>
      <a:accent6>
        <a:srgbClr val="C9E8FB"/>
      </a:accent6>
      <a:hlink>
        <a:srgbClr val="0076D6"/>
      </a:hlink>
      <a:folHlink>
        <a:srgbClr val="954F72"/>
      </a:folHlink>
    </a:clrScheme>
    <a:fontScheme name="Custom 6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aft Presentation Template 200320qq.potx" id="{124BDF2E-2E56-45FA-8219-34BAF7A6201A}" vid="{612F043A-A5DD-4A0F-A90E-15F3223206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387</TotalTime>
  <Words>338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Draft Presentation Template 210120 16_9_Blue (2)</vt:lpstr>
      <vt:lpstr>What is Care Concierge?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Funnell, Tracey</dc:creator>
  <cp:lastModifiedBy>Hillier, Adam1</cp:lastModifiedBy>
  <cp:revision>20</cp:revision>
  <dcterms:created xsi:type="dcterms:W3CDTF">2023-02-01T11:29:18Z</dcterms:created>
  <dcterms:modified xsi:type="dcterms:W3CDTF">2024-12-30T11:40:17Z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9a91ea-2073-4935-a795-8d5add99d027_Enabled">
    <vt:lpwstr>true</vt:lpwstr>
  </property>
  <property fmtid="{D5CDD505-2E9C-101B-9397-08002B2CF9AE}" pid="3" name="MSIP_Label_959a91ea-2073-4935-a795-8d5add99d027_SetDate">
    <vt:lpwstr>2023-02-01T11:40:00Z</vt:lpwstr>
  </property>
  <property fmtid="{D5CDD505-2E9C-101B-9397-08002B2CF9AE}" pid="4" name="MSIP_Label_959a91ea-2073-4935-a795-8d5add99d027_Method">
    <vt:lpwstr>Privileged</vt:lpwstr>
  </property>
  <property fmtid="{D5CDD505-2E9C-101B-9397-08002B2CF9AE}" pid="5" name="MSIP_Label_959a91ea-2073-4935-a795-8d5add99d027_Name">
    <vt:lpwstr>Non-Confidential</vt:lpwstr>
  </property>
  <property fmtid="{D5CDD505-2E9C-101B-9397-08002B2CF9AE}" pid="6" name="MSIP_Label_959a91ea-2073-4935-a795-8d5add99d027_SiteId">
    <vt:lpwstr>d246baab-cc00-4ed2-bc4e-f8a46cbc590d</vt:lpwstr>
  </property>
  <property fmtid="{D5CDD505-2E9C-101B-9397-08002B2CF9AE}" pid="7" name="MSIP_Label_959a91ea-2073-4935-a795-8d5add99d027_ActionId">
    <vt:lpwstr>52e49d82-9947-4cf0-b8b6-4103ff57690f</vt:lpwstr>
  </property>
  <property fmtid="{D5CDD505-2E9C-101B-9397-08002B2CF9AE}" pid="8" name="MSIP_Label_959a91ea-2073-4935-a795-8d5add99d027_ContentBits">
    <vt:lpwstr>0</vt:lpwstr>
  </property>
</Properties>
</file>