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4" pos="7446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FC4F19-37AB-77D9-C871-1DC5A0C00526}" name="Funnell, Tracey" initials="FT" userId="S::tracey.funnell@landg.com::bd2f8ae4-d88b-4070-a136-eddcee8e7dc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2B6"/>
    <a:srgbClr val="FFEEA4"/>
    <a:srgbClr val="BBD143"/>
    <a:srgbClr val="EC6084"/>
    <a:srgbClr val="A81815"/>
    <a:srgbClr val="DD9C00"/>
    <a:srgbClr val="B66017"/>
    <a:srgbClr val="D9E675"/>
    <a:srgbClr val="005629"/>
    <a:srgbClr val="C9E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32"/>
        <p:guide pos="234"/>
        <p:guide orient="horz" pos="4088"/>
        <p:guide pos="74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FFE454-72B0-48AF-A41C-8291E2BEA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59B5D-227E-44F0-97C0-1A535C286D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7CA3-25C9-4D83-A2DB-EAD022872A8D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3B8F-1861-4F02-90F5-3A1359B97A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B4B7A-88B4-49DF-998D-CCD317438B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784E-38F1-449F-8BA4-D8331212B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4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CB413-5636-4085-83CB-3CE9B9039B6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20E22-78AC-4699-A5F6-2B88F5C86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2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53435B-6E9F-44FC-B292-86D8BF5036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18933" y="2007698"/>
            <a:ext cx="7203533" cy="3966383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B2819-DAA7-4889-8F89-F97F5849F8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1475" y="1032779"/>
            <a:ext cx="5722605" cy="2176045"/>
          </a:xfrm>
          <a:solidFill>
            <a:schemeClr val="accent1"/>
          </a:solidFill>
        </p:spPr>
        <p:txBody>
          <a:bodyPr wrap="square" lIns="288000" tIns="216000" rIns="180000" bIns="288000">
            <a:sp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0" indent="0">
              <a:spcBef>
                <a:spcPts val="1000"/>
              </a:spcBef>
              <a:buNone/>
              <a:defRPr sz="20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331944-C57E-4DD5-882F-27E20F80C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8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92049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028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9500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E2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0057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x Content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FFD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46742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46742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75000"/>
                  </a:schemeClr>
                </a:solidFill>
              </a:defRPr>
            </a:lvl1pPr>
            <a:lvl2pPr marL="180975" indent="-180975">
              <a:defRPr>
                <a:solidFill>
                  <a:schemeClr val="tx1"/>
                </a:solidFill>
              </a:defRPr>
            </a:lvl2pPr>
            <a:lvl3pPr marL="355600" indent="-177800">
              <a:defRPr>
                <a:solidFill>
                  <a:schemeClr val="tx1"/>
                </a:solidFill>
              </a:defRPr>
            </a:lvl3pPr>
            <a:lvl4pPr marL="533400" indent="-177800">
              <a:defRPr>
                <a:solidFill>
                  <a:schemeClr val="tx1"/>
                </a:solidFill>
              </a:defRPr>
            </a:lvl4pPr>
            <a:lvl5pPr marL="723900" indent="-1905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AB3899-87BF-4A9B-8373-80CB2CCB4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7B8BF33-D2EF-44BD-81F2-1B08A95FC8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71119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46742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46742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>
                <a:solidFill>
                  <a:schemeClr val="tx1"/>
                </a:solidFill>
              </a:defRPr>
            </a:lvl2pPr>
            <a:lvl3pPr marL="355600" indent="-177800">
              <a:defRPr>
                <a:solidFill>
                  <a:schemeClr val="tx1"/>
                </a:solidFill>
              </a:defRPr>
            </a:lvl3pPr>
            <a:lvl4pPr marL="533400" indent="-177800">
              <a:defRPr>
                <a:solidFill>
                  <a:schemeClr val="tx1"/>
                </a:solidFill>
              </a:defRPr>
            </a:lvl4pPr>
            <a:lvl5pPr marL="723900" indent="-1905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AB3899-87BF-4A9B-8373-80CB2CCB4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7B8BF33-D2EF-44BD-81F2-1B08A95FC8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7900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2000"/>
            <a:ext cx="4904408" cy="4486274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628650" indent="-180975">
              <a:defRPr/>
            </a:lvl4pPr>
            <a:lvl5pPr marL="628650" indent="-180975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200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200" cy="3879850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E21EE00-454A-4240-9558-805D82CD77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0800" y="760238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1904351-768C-4A7A-BC43-F7D73E2433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3800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891" cy="3879850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209891" cy="3879850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DCA835-1D13-4FA9-AD45-315BEF7E67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7263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CF52462-3BC3-4B3C-9C61-41E49FE3B9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800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hart Placeholder 11">
            <a:extLst>
              <a:ext uri="{FF2B5EF4-FFF2-40B4-BE49-F238E27FC236}">
                <a16:creationId xmlns:a16="http://schemas.microsoft.com/office/drawing/2014/main" id="{6263ED55-6BBE-4D56-A83C-6D23DBB8E25C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370800" y="4378719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97255098-3D7C-4F0D-BDBA-7362E31FEB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5999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hart Placeholder 11">
            <a:extLst>
              <a:ext uri="{FF2B5EF4-FFF2-40B4-BE49-F238E27FC236}">
                <a16:creationId xmlns:a16="http://schemas.microsoft.com/office/drawing/2014/main" id="{383F1892-2675-43FE-8AF3-75C65AF9A82B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6095999" y="4378719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BBB9276-1A2E-4649-861F-81BE47B03C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3795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7849D5-79D3-4EE6-9CA0-4241550FC19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92321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6AD999B-A486-4172-90F7-88E112CCE3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92321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6F94C16-7F67-4F23-BB7A-CA4785BA2D0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13843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D28E3530-2285-4244-9897-3E0F44A193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13843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86199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3951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709" y="1381125"/>
            <a:ext cx="4678757" cy="21026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3710" y="3609182"/>
            <a:ext cx="467875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60D7C-0305-47C3-BABB-9D2478FEB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073E1C2-5E5C-48B8-BDF3-0A55159DAC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6115445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86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7905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chemeClr val="accent1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556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rgbClr val="02885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028850"/>
                </a:solidFill>
              </a:defRPr>
            </a:lvl1pPr>
            <a:lvl2pPr marL="0" indent="0">
              <a:buNone/>
              <a:defRPr sz="1400" b="1">
                <a:solidFill>
                  <a:srgbClr val="02885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028850"/>
                </a:solidFill>
              </a:defRPr>
            </a:lvl1pPr>
            <a:lvl2pPr marL="0" indent="0">
              <a:buNone/>
              <a:defRPr sz="1400" b="1">
                <a:solidFill>
                  <a:srgbClr val="02885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028850"/>
                </a:solidFill>
              </a:defRPr>
            </a:lvl1pPr>
            <a:lvl2pPr marL="0" indent="0">
              <a:buNone/>
              <a:defRPr sz="1400" b="1">
                <a:solidFill>
                  <a:srgbClr val="02885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22090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rgbClr val="E2290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E22900"/>
                </a:solidFill>
              </a:defRPr>
            </a:lvl1pPr>
            <a:lvl2pPr marL="0" indent="0">
              <a:buNone/>
              <a:defRPr sz="1400" b="1">
                <a:solidFill>
                  <a:srgbClr val="E2290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E22900"/>
                </a:solidFill>
              </a:defRPr>
            </a:lvl1pPr>
            <a:lvl2pPr marL="0" indent="0">
              <a:buNone/>
              <a:defRPr sz="1400" b="1">
                <a:solidFill>
                  <a:srgbClr val="E2290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E22900"/>
                </a:solidFill>
              </a:defRPr>
            </a:lvl1pPr>
            <a:lvl2pPr marL="0" indent="0">
              <a:buNone/>
              <a:defRPr sz="1400" b="1">
                <a:solidFill>
                  <a:srgbClr val="E2290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19592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1149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0074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028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solidFill>
            <a:srgbClr val="028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837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E2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solidFill>
            <a:srgbClr val="E2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0338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FFD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solidFill>
            <a:srgbClr val="FFD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700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004E8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00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6FCBF7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569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096171"/>
            <a:ext cx="6562726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609182"/>
            <a:ext cx="656272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B9423-DD06-4C0C-AE3A-54DDF84420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488" b="51122"/>
          <a:stretch/>
        </p:blipFill>
        <p:spPr>
          <a:xfrm>
            <a:off x="6383187" y="1799709"/>
            <a:ext cx="5808813" cy="5058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A9AAC2-B29C-4535-9C14-DD044A299D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2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526537"/>
            <a:ext cx="2293199" cy="4059254"/>
          </a:xfrm>
          <a:solidFill>
            <a:srgbClr val="004E8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1992293" y="3224591"/>
            <a:ext cx="2107095" cy="408820"/>
          </a:xfrm>
          <a:prstGeom prst="triangle">
            <a:avLst/>
          </a:prstGeom>
          <a:solidFill>
            <a:srgbClr val="00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27682" y="1526537"/>
            <a:ext cx="2293199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5042452" y="3224592"/>
            <a:ext cx="2107095" cy="4088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1118" y="1526971"/>
            <a:ext cx="2293199" cy="4059254"/>
          </a:xfrm>
          <a:solidFill>
            <a:srgbClr val="6FCBF7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73B55FC-82D6-9245-BCC0-E4018A5B317E}"/>
              </a:ext>
            </a:extLst>
          </p:cNvPr>
          <p:cNvSpPr/>
          <p:nvPr userDrawn="1"/>
        </p:nvSpPr>
        <p:spPr>
          <a:xfrm rot="5400000">
            <a:off x="8085888" y="3224158"/>
            <a:ext cx="2107095" cy="408820"/>
          </a:xfrm>
          <a:prstGeom prst="triangle">
            <a:avLst/>
          </a:prstGeom>
          <a:solidFill>
            <a:srgbClr val="6FC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34AC5068-5A93-5344-A3B9-A695F6B6D3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514554" y="1526537"/>
            <a:ext cx="2293199" cy="4059254"/>
          </a:xfrm>
          <a:solidFill>
            <a:srgbClr val="C9E8FB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8752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95999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5999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6656831-463A-4444-B2A9-7BBC389FF4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14943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6983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36983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DE4F491C-65F4-4524-AC03-3C08E8A552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03166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22">
            <a:extLst>
              <a:ext uri="{FF2B5EF4-FFF2-40B4-BE49-F238E27FC236}">
                <a16:creationId xmlns:a16="http://schemas.microsoft.com/office/drawing/2014/main" id="{605BB858-0E20-4BCD-A366-53750AF0BF1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03166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B43C0C3-F337-45B1-891E-B32601CC53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72930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6EC93D-6A46-4ADE-A410-3136EF8505A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693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39CCDDDC-1EE3-41D6-8DC7-131E30B65E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693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9773481-35BD-4F66-A877-00D608AABE1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6587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4953CDE0-9629-490C-87D7-D4CD481349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6587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418C3AF7-B1A6-46D1-BDA4-40C60D5241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06880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5960B5-B781-4E4B-8F03-889D8D56124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07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5D7A0B-0276-44C5-ADDB-8B1879539D19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587337-09D1-4A38-9B17-76D97E8C3E7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59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2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7970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Blue BG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93CF52-57EE-43AF-896D-1FD8845CA3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6804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Green BG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F85C6E72-3D91-4898-96FD-C15E136DAF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350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Red BG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>
            <a:cxnSpLocks/>
          </p:cNvCxnSpPr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901C6C1-6260-4679-88A3-8E35B97ED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17BD78F6-6825-4B68-95BF-F96D4F9C31C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13299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Yellow BG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4C4B8DC-2B65-4B71-A412-95684AAC71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67CA5E1D-7DF1-4C79-877D-8821274DAE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00948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/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79835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91920"/>
            <a:ext cx="9825566" cy="4815582"/>
          </a:xfrm>
        </p:spPr>
        <p:txBody>
          <a:bodyPr>
            <a:normAutofit/>
          </a:bodyPr>
          <a:lstStyle>
            <a:lvl1pPr marL="449263" indent="-449263">
              <a:spcBef>
                <a:spcPts val="200"/>
              </a:spcBef>
              <a:buFont typeface="+mj-lt"/>
              <a:buAutoNum type="arabicPeriod"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AE828D-0E0D-4F9D-8767-AE232414D8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1AB9A9-379E-4A58-BC87-3610C46E76B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FDEDED-9FEF-4F7A-A54C-EBB53B0EE9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8730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Mess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29360"/>
            <a:ext cx="9825590" cy="4878142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+mj-lt"/>
              <a:buNone/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70FF1B-BAED-4335-B67D-6F37D19E3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83D0A3-D349-4500-B078-54C08AFC51C3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F7E833B-8B1A-4A53-99DD-DF0E2AEBBD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9947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Blue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1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1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Green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2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58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Red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3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Yellow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4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89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42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Green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0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Red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2E0CE37-60C3-474D-A1E2-4261BBEE26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4868" b="49909"/>
          <a:stretch/>
        </p:blipFill>
        <p:spPr>
          <a:xfrm>
            <a:off x="6445660" y="1753417"/>
            <a:ext cx="5746340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63A33B-CBCD-48B9-9AB0-4B83B62274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Yellow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B9471F-BE32-45AD-AF22-761603D434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E8F2A9-8247-4A66-9E76-4E46EDC81B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9494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8173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5999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05187-0BD2-459E-A770-76A9DBE1B2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5854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0" y="1333500"/>
            <a:ext cx="4455188" cy="1403348"/>
          </a:xfrm>
        </p:spPr>
        <p:txBody>
          <a:bodyPr anchor="b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2962989"/>
            <a:ext cx="4455189" cy="3170712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87D55695-5654-47E5-B560-3271F9B4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9A9685-D3CA-40C1-89FA-F2D8E01F55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101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84753B4-98F1-4C16-9848-C81659FCA3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2C0B86C-C2C5-4C75-8207-E391169CA7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44739" y="2615479"/>
            <a:ext cx="5567680" cy="1462242"/>
          </a:xfrm>
          <a:solidFill>
            <a:schemeClr val="accent1"/>
          </a:solidFill>
        </p:spPr>
        <p:txBody>
          <a:bodyPr lIns="288000" tIns="324000" rIns="180000" bIns="324000" anchor="ctr">
            <a:sp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2500" b="1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None/>
              <a:defRPr sz="15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D54E1F7-8506-4684-AF20-00A7C702C8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5780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C55D3-0E32-4CEE-9994-629B7B76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B13B7-F322-44D8-A251-F8151CAE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0" y="1690528"/>
            <a:ext cx="9825567" cy="4486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DD1E-BC5B-4278-9FA7-933289E54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476" y="6315872"/>
            <a:ext cx="5470524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pPr defTabSz="914400"/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AF16-C292-46C4-B140-A17FBCF18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769" y="6315872"/>
            <a:ext cx="432485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defRPr sz="1000" b="1">
                <a:solidFill>
                  <a:schemeClr val="tx1"/>
                </a:solidFill>
              </a:defRPr>
            </a:lvl1pPr>
          </a:lstStyle>
          <a:p>
            <a:pPr defTabSz="914400"/>
            <a:fld id="{AC6BEB34-34B2-4616-8BAB-A7D30E9C9573}" type="slidenum">
              <a:rPr lang="en-GB" smtClean="0">
                <a:solidFill>
                  <a:srgbClr val="333333"/>
                </a:solidFill>
              </a:rPr>
              <a:pPr defTabSz="914400"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30F6D0-3370-4AD0-891C-34AF73450987}"/>
              </a:ext>
            </a:extLst>
          </p:cNvPr>
          <p:cNvCxnSpPr/>
          <p:nvPr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1DEDA4D-B07F-453B-8939-957C995C5EE5}"/>
              </a:ext>
            </a:extLst>
          </p:cNvPr>
          <p:cNvPicPr>
            <a:picLocks noChangeAspect="1"/>
          </p:cNvPicPr>
          <p:nvPr/>
        </p:nvPicPr>
        <p:blipFill>
          <a:blip r:embed="rId5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  <p:sldLayoutId id="2147483715" r:id="rId26"/>
    <p:sldLayoutId id="2147483716" r:id="rId27"/>
    <p:sldLayoutId id="2147483717" r:id="rId28"/>
    <p:sldLayoutId id="2147483718" r:id="rId29"/>
    <p:sldLayoutId id="2147483719" r:id="rId30"/>
    <p:sldLayoutId id="2147483720" r:id="rId31"/>
    <p:sldLayoutId id="2147483721" r:id="rId32"/>
    <p:sldLayoutId id="2147483722" r:id="rId33"/>
    <p:sldLayoutId id="2147483723" r:id="rId34"/>
    <p:sldLayoutId id="2147483724" r:id="rId35"/>
    <p:sldLayoutId id="2147483725" r:id="rId36"/>
    <p:sldLayoutId id="2147483726" r:id="rId37"/>
    <p:sldLayoutId id="2147483727" r:id="rId38"/>
    <p:sldLayoutId id="2147483728" r:id="rId39"/>
    <p:sldLayoutId id="2147483729" r:id="rId40"/>
    <p:sldLayoutId id="2147483730" r:id="rId41"/>
    <p:sldLayoutId id="2147483731" r:id="rId42"/>
    <p:sldLayoutId id="2147483732" r:id="rId43"/>
    <p:sldLayoutId id="2147483733" r:id="rId44"/>
    <p:sldLayoutId id="2147483734" r:id="rId45"/>
    <p:sldLayoutId id="2147483735" r:id="rId46"/>
    <p:sldLayoutId id="2147483736" r:id="rId47"/>
    <p:sldLayoutId id="2147483737" r:id="rId4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.legalandgeneral.com/group-protection/care-concierge-document-repository/#bitesiz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0BBE1768-577E-4058-A361-D942A4C7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sz="3600" b="1" kern="1200" dirty="0">
                <a:latin typeface="+mj-lt"/>
                <a:ea typeface="+mj-ea"/>
                <a:cs typeface="+mj-cs"/>
              </a:rPr>
              <a:t>Am I a Carer?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54D614-A311-46D2-A39C-B26299C2C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11" y="1258863"/>
            <a:ext cx="4905319" cy="5096436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8C8FDAC-E6F8-4CFB-BF8D-206B99D2BF9F}"/>
              </a:ext>
            </a:extLst>
          </p:cNvPr>
          <p:cNvSpPr/>
          <p:nvPr/>
        </p:nvSpPr>
        <p:spPr>
          <a:xfrm>
            <a:off x="6458503" y="1527320"/>
            <a:ext cx="5230577" cy="46509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 carer is anyone who cares, unpaid, for a friend or family member who due to illness, disability, a mental health problem or an addiction cannot cope without their support. </a:t>
            </a: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400" b="1" dirty="0">
              <a:solidFill>
                <a:schemeClr val="bg1"/>
              </a:solidFill>
            </a:endParaRP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If you are not sure if this applies to you, this </a:t>
            </a: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minute video </a:t>
            </a: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could help:</a:t>
            </a: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Recognising if you are a Carer is the first step to getting the support you need</a:t>
            </a:r>
          </a:p>
        </p:txBody>
      </p:sp>
    </p:spTree>
    <p:extLst>
      <p:ext uri="{BB962C8B-B14F-4D97-AF65-F5344CB8AC3E}">
        <p14:creationId xmlns:p14="http://schemas.microsoft.com/office/powerpoint/2010/main" val="2916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Draft Presentation Template 210120 16_9_Blue (2)">
  <a:themeElements>
    <a:clrScheme name="Custom 318">
      <a:dk1>
        <a:srgbClr val="333333"/>
      </a:dk1>
      <a:lt1>
        <a:sysClr val="window" lastClr="FFFFFF"/>
      </a:lt1>
      <a:dk2>
        <a:srgbClr val="004E86"/>
      </a:dk2>
      <a:lt2>
        <a:srgbClr val="E3E3E3"/>
      </a:lt2>
      <a:accent1>
        <a:srgbClr val="0076D6"/>
      </a:accent1>
      <a:accent2>
        <a:srgbClr val="028844"/>
      </a:accent2>
      <a:accent3>
        <a:srgbClr val="FFD500"/>
      </a:accent3>
      <a:accent4>
        <a:srgbClr val="E22922"/>
      </a:accent4>
      <a:accent5>
        <a:srgbClr val="6FCBF4"/>
      </a:accent5>
      <a:accent6>
        <a:srgbClr val="C9E8FB"/>
      </a:accent6>
      <a:hlink>
        <a:srgbClr val="0076D6"/>
      </a:hlink>
      <a:folHlink>
        <a:srgbClr val="954F72"/>
      </a:folHlink>
    </a:clrScheme>
    <a:fontScheme name="Custom 6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 Presentation Template 200320qq.potx" id="{124BDF2E-2E56-45FA-8219-34BAF7A6201A}" vid="{612F043A-A5DD-4A0F-A90E-15F3223206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74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4_Draft Presentation Template 210120 16_9_Blue (2)</vt:lpstr>
      <vt:lpstr>Am I a Carer?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a Carer?</dc:title>
  <dc:creator>Funnell, Tracey</dc:creator>
  <cp:lastModifiedBy>Smith, Alex</cp:lastModifiedBy>
  <cp:revision>5</cp:revision>
  <dcterms:created xsi:type="dcterms:W3CDTF">2023-02-10T16:44:29Z</dcterms:created>
  <dcterms:modified xsi:type="dcterms:W3CDTF">2023-02-17T10:48:14Z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9a91ea-2073-4935-a795-8d5add99d027_Enabled">
    <vt:lpwstr>true</vt:lpwstr>
  </property>
  <property fmtid="{D5CDD505-2E9C-101B-9397-08002B2CF9AE}" pid="3" name="MSIP_Label_959a91ea-2073-4935-a795-8d5add99d027_SetDate">
    <vt:lpwstr>2023-02-10T16:45:22Z</vt:lpwstr>
  </property>
  <property fmtid="{D5CDD505-2E9C-101B-9397-08002B2CF9AE}" pid="4" name="MSIP_Label_959a91ea-2073-4935-a795-8d5add99d027_Method">
    <vt:lpwstr>Privileged</vt:lpwstr>
  </property>
  <property fmtid="{D5CDD505-2E9C-101B-9397-08002B2CF9AE}" pid="5" name="MSIP_Label_959a91ea-2073-4935-a795-8d5add99d027_Name">
    <vt:lpwstr>Non-Confidential</vt:lpwstr>
  </property>
  <property fmtid="{D5CDD505-2E9C-101B-9397-08002B2CF9AE}" pid="6" name="MSIP_Label_959a91ea-2073-4935-a795-8d5add99d027_SiteId">
    <vt:lpwstr>d246baab-cc00-4ed2-bc4e-f8a46cbc590d</vt:lpwstr>
  </property>
  <property fmtid="{D5CDD505-2E9C-101B-9397-08002B2CF9AE}" pid="7" name="MSIP_Label_959a91ea-2073-4935-a795-8d5add99d027_ActionId">
    <vt:lpwstr>71906d5d-eca2-4b23-9a0f-27a2af725f91</vt:lpwstr>
  </property>
  <property fmtid="{D5CDD505-2E9C-101B-9397-08002B2CF9AE}" pid="8" name="MSIP_Label_959a91ea-2073-4935-a795-8d5add99d027_ContentBits">
    <vt:lpwstr>0</vt:lpwstr>
  </property>
</Properties>
</file>