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9"/>
  </p:notesMasterIdLst>
  <p:handoutMasterIdLst>
    <p:handoutMasterId r:id="rId10"/>
  </p:handoutMasterIdLst>
  <p:sldIdLst>
    <p:sldId id="2257" r:id="rId3"/>
    <p:sldId id="2215" r:id="rId4"/>
    <p:sldId id="2214" r:id="rId5"/>
    <p:sldId id="2256" r:id="rId6"/>
    <p:sldId id="2251" r:id="rId7"/>
    <p:sldId id="22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4088" userDrawn="1">
          <p15:clr>
            <a:srgbClr val="A4A3A4"/>
          </p15:clr>
        </p15:guide>
        <p15:guide id="4" pos="7446"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C4F19-37AB-77D9-C871-1DC5A0C00526}" name="Funnell, Tracey" initials="FT" userId="S::tracey.funnell@landg.com::bd2f8ae4-d88b-4070-a136-eddcee8e7dc2" providerId="AD"/>
  <p188:author id="{6BD09B21-30D1-F9B8-5D99-BEED4C0CFBD7}" name="Hillier, Adam1" initials="HA" userId="S::adam1.hillier@landg.com::d31c6fae-8745-47f6-9413-7dbbcf4bcd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6"/>
    <a:srgbClr val="FFEEA4"/>
    <a:srgbClr val="BBD143"/>
    <a:srgbClr val="EC6084"/>
    <a:srgbClr val="A81815"/>
    <a:srgbClr val="DD9C00"/>
    <a:srgbClr val="B66017"/>
    <a:srgbClr val="D9E675"/>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792" autoAdjust="0"/>
  </p:normalViewPr>
  <p:slideViewPr>
    <p:cSldViewPr snapToGrid="0" showGuides="1">
      <p:cViewPr varScale="1">
        <p:scale>
          <a:sx n="114" d="100"/>
          <a:sy n="114" d="100"/>
        </p:scale>
        <p:origin x="360" y="102"/>
      </p:cViewPr>
      <p:guideLst>
        <p:guide orient="horz" pos="232"/>
        <p:guide pos="234"/>
        <p:guide orient="horz" pos="4088"/>
        <p:guide pos="7446"/>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FE454-72B0-48AF-A41C-8291E2BEA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559B5D-227E-44F0-97C0-1A535C286D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37CA3-25C9-4D83-A2DB-EAD022872A8D}" type="datetimeFigureOut">
              <a:rPr lang="en-GB" smtClean="0"/>
              <a:t>30/12/2024</a:t>
            </a:fld>
            <a:endParaRPr lang="en-GB"/>
          </a:p>
        </p:txBody>
      </p:sp>
      <p:sp>
        <p:nvSpPr>
          <p:cNvPr id="4" name="Footer Placeholder 3">
            <a:extLst>
              <a:ext uri="{FF2B5EF4-FFF2-40B4-BE49-F238E27FC236}">
                <a16:creationId xmlns:a16="http://schemas.microsoft.com/office/drawing/2014/main" id="{03593B8F-1861-4F02-90F5-3A1359B97A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B4B7A-88B4-49DF-998D-CCD317438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1784E-38F1-449F-8BA4-D8331212BF73}" type="slidenum">
              <a:rPr lang="en-GB" smtClean="0"/>
              <a:t>‹#›</a:t>
            </a:fld>
            <a:endParaRPr lang="en-GB"/>
          </a:p>
        </p:txBody>
      </p:sp>
    </p:spTree>
    <p:extLst>
      <p:ext uri="{BB962C8B-B14F-4D97-AF65-F5344CB8AC3E}">
        <p14:creationId xmlns:p14="http://schemas.microsoft.com/office/powerpoint/2010/main" val="38353422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9:30:58.555"/>
    </inkml:context>
    <inkml:brush xml:id="br0">
      <inkml:brushProperty name="width" value="0.05" units="cm"/>
      <inkml:brushProperty name="height" value="0.05" units="cm"/>
      <inkml:brushProperty name="ignorePressure" value="1"/>
    </inkml:brush>
  </inkml:definitions>
  <inkml:trace contextRef="#ctx0" brushRef="#br0">49 1,'-6'0,"-13"0,-4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30/12/2024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05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428216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343431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76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5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115313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745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30616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32926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08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6281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321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B93CF52-57EE-43AF-896D-1FD8845CA375}"/>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60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5C6E72-3D91-4898-96FD-C15E136DAF66}"/>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58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
        <p:nvSpPr>
          <p:cNvPr id="15" name="Text Placeholder 7">
            <a:extLst>
              <a:ext uri="{FF2B5EF4-FFF2-40B4-BE49-F238E27FC236}">
                <a16:creationId xmlns:a16="http://schemas.microsoft.com/office/drawing/2014/main" id="{17BD78F6-6825-4B68-95BF-F96D4F9C31C9}"/>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1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5" name="Text Placeholder 7">
            <a:extLst>
              <a:ext uri="{FF2B5EF4-FFF2-40B4-BE49-F238E27FC236}">
                <a16:creationId xmlns:a16="http://schemas.microsoft.com/office/drawing/2014/main" id="{67CA5E1D-7DF1-4C79-877D-8821274DAEE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993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5F7E833B-8B1A-4A53-99DD-DF0E2AEBBDE5}"/>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897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663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491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280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37109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04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97145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8633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2216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2FDEDED-9FEF-4F7A-A54C-EBB53B0EE92A}"/>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86ECFFD9-9141-4978-9CF4-80518B73565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43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F9971CED-69A5-4674-B625-0BEB6587E2F3}"/>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7880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C43FB5AF-F21C-4F4F-ACB6-A5AA85EBC3B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0249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9829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6793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10448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0284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21901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0183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356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16177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8572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25681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18556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9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5474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418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1096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49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895F8918-E21A-439A-BC98-D10391AF604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2535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25322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9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050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6540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7131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9184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6936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26418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emf"/><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8" r:id="rId4"/>
    <p:sldLayoutId id="2147483650" r:id="rId5"/>
    <p:sldLayoutId id="2147483657" r:id="rId6"/>
    <p:sldLayoutId id="2147483661" r:id="rId7"/>
    <p:sldLayoutId id="2147483665" r:id="rId8"/>
    <p:sldLayoutId id="2147483666" r:id="rId9"/>
    <p:sldLayoutId id="2147483662" r:id="rId10"/>
    <p:sldLayoutId id="2147483663" r:id="rId11"/>
    <p:sldLayoutId id="2147483667" r:id="rId12"/>
    <p:sldLayoutId id="2147483668" r:id="rId13"/>
    <p:sldLayoutId id="2147483675" r:id="rId14"/>
    <p:sldLayoutId id="2147483669" r:id="rId15"/>
    <p:sldLayoutId id="2147483686" r:id="rId16"/>
    <p:sldLayoutId id="2147483688" r:id="rId17"/>
    <p:sldLayoutId id="2147483670" r:id="rId18"/>
    <p:sldLayoutId id="2147483671" r:id="rId19"/>
    <p:sldLayoutId id="2147483674" r:id="rId20"/>
    <p:sldLayoutId id="2147483672" r:id="rId21"/>
    <p:sldLayoutId id="2147483685" r:id="rId22"/>
    <p:sldLayoutId id="2147483687" r:id="rId23"/>
    <p:sldLayoutId id="2147483673" r:id="rId24"/>
    <p:sldLayoutId id="2147483682" r:id="rId25"/>
    <p:sldLayoutId id="2147483683" r:id="rId26"/>
    <p:sldLayoutId id="2147483684" r:id="rId27"/>
    <p:sldLayoutId id="2147483664" r:id="rId28"/>
    <p:sldLayoutId id="2147483651" r:id="rId29"/>
    <p:sldLayoutId id="2147483679" r:id="rId30"/>
    <p:sldLayoutId id="2147483680" r:id="rId31"/>
    <p:sldLayoutId id="2147483681" r:id="rId32"/>
    <p:sldLayoutId id="2147483656" r:id="rId33"/>
    <p:sldLayoutId id="2147483676" r:id="rId34"/>
    <p:sldLayoutId id="2147483677" r:id="rId35"/>
    <p:sldLayoutId id="21474836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5142911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26.png"/><Relationship Id="rId5"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C2D9BE4F-B049-E158-07CD-B1A60DD00A9E}"/>
              </a:ext>
            </a:extLst>
          </p:cNvPr>
          <p:cNvSpPr>
            <a:spLocks noGrp="1"/>
          </p:cNvSpPr>
          <p:nvPr>
            <p:ph type="sldNum" sz="quarter" idx="12"/>
          </p:nvPr>
        </p:nvSpPr>
        <p:spPr>
          <a:xfrm>
            <a:off x="54769" y="6315872"/>
            <a:ext cx="432485" cy="207009"/>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p:pic>
        <p:nvPicPr>
          <p:cNvPr id="4" name="Picture 3" descr="A person pushing a wheelchair with a person holding an umbrella&#10;&#10;Description automatically generated">
            <a:extLst>
              <a:ext uri="{FF2B5EF4-FFF2-40B4-BE49-F238E27FC236}">
                <a16:creationId xmlns:a16="http://schemas.microsoft.com/office/drawing/2014/main" id="{3284EB16-3DFD-B28E-E665-AAB69214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2650920"/>
            <a:ext cx="5036473" cy="3351319"/>
          </a:xfrm>
          <a:prstGeom prst="rect">
            <a:avLst/>
          </a:prstGeom>
        </p:spPr>
      </p:pic>
      <p:pic>
        <p:nvPicPr>
          <p:cNvPr id="5" name="Picture Placeholder 4">
            <a:extLst>
              <a:ext uri="{FF2B5EF4-FFF2-40B4-BE49-F238E27FC236}">
                <a16:creationId xmlns:a16="http://schemas.microsoft.com/office/drawing/2014/main" id="{B567F329-757F-714B-AABB-275EF8E0B200}"/>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t="6563" r="-2" b="-2"/>
          <a:stretch/>
        </p:blipFill>
        <p:spPr>
          <a:xfrm>
            <a:off x="5991225" y="2247901"/>
            <a:ext cx="5669238" cy="3112078"/>
          </a:xfrm>
          <a:noFill/>
        </p:spPr>
      </p:pic>
      <p:sp>
        <p:nvSpPr>
          <p:cNvPr id="3" name="Text Placeholder 2">
            <a:extLst>
              <a:ext uri="{FF2B5EF4-FFF2-40B4-BE49-F238E27FC236}">
                <a16:creationId xmlns:a16="http://schemas.microsoft.com/office/drawing/2014/main" id="{743E2EA0-C533-E24C-9928-B8E081EC5E86}"/>
              </a:ext>
            </a:extLst>
          </p:cNvPr>
          <p:cNvSpPr>
            <a:spLocks noGrp="1"/>
          </p:cNvSpPr>
          <p:nvPr>
            <p:ph type="title"/>
          </p:nvPr>
        </p:nvSpPr>
        <p:spPr>
          <a:xfrm>
            <a:off x="1171575" y="983595"/>
            <a:ext cx="5978992" cy="1667325"/>
          </a:xfrm>
        </p:spPr>
        <p:txBody>
          <a:bodyPr wrap="square" anchor="t">
            <a:normAutofit/>
          </a:bodyPr>
          <a:lstStyle/>
          <a:p>
            <a:pPr>
              <a:lnSpc>
                <a:spcPct val="90000"/>
              </a:lnSpc>
            </a:pPr>
            <a:r>
              <a:rPr lang="en-GB" sz="2800" dirty="0"/>
              <a:t>Supporting you through the adult and later life care journeys with Care Concierge</a:t>
            </a:r>
          </a:p>
        </p:txBody>
      </p:sp>
    </p:spTree>
    <p:extLst>
      <p:ext uri="{BB962C8B-B14F-4D97-AF65-F5344CB8AC3E}">
        <p14:creationId xmlns:p14="http://schemas.microsoft.com/office/powerpoint/2010/main" val="6422619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a:extLst>
              <a:ext uri="{FF2B5EF4-FFF2-40B4-BE49-F238E27FC236}">
                <a16:creationId xmlns:a16="http://schemas.microsoft.com/office/drawing/2014/main" id="{0F6B4A2A-D399-4356-A680-D8A3868ECB15}"/>
              </a:ext>
            </a:extLst>
          </p:cNvPr>
          <p:cNvSpPr>
            <a:spLocks noGrp="1"/>
          </p:cNvSpPr>
          <p:nvPr>
            <p:ph type="sldNum" sz="quarter" idx="12"/>
          </p:nvPr>
        </p:nvSpPr>
        <p:spPr>
          <a:xfrm>
            <a:off x="54769" y="6315872"/>
            <a:ext cx="432485" cy="207009"/>
          </a:xfrm>
        </p:spPr>
        <p:txBody>
          <a:bodyPr anchor="ctr">
            <a:normAutofit/>
          </a:bodyPr>
          <a:lstStyle/>
          <a:p>
            <a:pPr>
              <a:spcAft>
                <a:spcPts val="600"/>
              </a:spcAft>
            </a:pPr>
            <a:fld id="{AC6BEB34-34B2-4616-8BAB-A7D30E9C9573}" type="slidenum">
              <a:rPr lang="en-GB" smtClean="0"/>
              <a:pPr>
                <a:spcAft>
                  <a:spcPts val="600"/>
                </a:spcAft>
              </a:pPr>
              <a:t>2</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1DC868B1-D2E5-471D-A1A4-20537A47D84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16007" b="16007"/>
          <a:stretch/>
        </p:blipFill>
        <p:spPr>
          <a:xfrm>
            <a:off x="177492" y="3429000"/>
            <a:ext cx="5425528" cy="2978545"/>
          </a:xfrm>
          <a:noFill/>
        </p:spPr>
      </p:pic>
      <p:sp>
        <p:nvSpPr>
          <p:cNvPr id="23" name="Title 1">
            <a:extLst>
              <a:ext uri="{FF2B5EF4-FFF2-40B4-BE49-F238E27FC236}">
                <a16:creationId xmlns:a16="http://schemas.microsoft.com/office/drawing/2014/main" id="{0BBE1768-577E-4058-A361-D942A4C7FA43}"/>
              </a:ext>
            </a:extLst>
          </p:cNvPr>
          <p:cNvSpPr>
            <a:spLocks noGrp="1"/>
          </p:cNvSpPr>
          <p:nvPr>
            <p:ph type="title"/>
          </p:nvPr>
        </p:nvSpPr>
        <p:spPr>
          <a:xfrm>
            <a:off x="487254" y="220356"/>
            <a:ext cx="7795394" cy="920468"/>
          </a:xfrm>
          <a:solidFill>
            <a:srgbClr val="0070C0"/>
          </a:solidFill>
        </p:spPr>
        <p:txBody>
          <a:bodyPr wrap="square" anchor="t">
            <a:normAutofit fontScale="90000"/>
          </a:bodyPr>
          <a:lstStyle/>
          <a:p>
            <a:r>
              <a:rPr lang="en-US" dirty="0">
                <a:solidFill>
                  <a:schemeClr val="bg1"/>
                </a:solidFill>
              </a:rPr>
              <a:t>Am I a </a:t>
            </a:r>
            <a:r>
              <a:rPr lang="en-US" dirty="0" err="1">
                <a:solidFill>
                  <a:schemeClr val="bg1"/>
                </a:solidFill>
              </a:rPr>
              <a:t>Carer</a:t>
            </a:r>
            <a:r>
              <a:rPr lang="en-US" dirty="0">
                <a:solidFill>
                  <a:schemeClr val="bg1"/>
                </a:solidFill>
              </a:rPr>
              <a:t>?</a:t>
            </a:r>
          </a:p>
        </p:txBody>
      </p:sp>
      <p:sp>
        <p:nvSpPr>
          <p:cNvPr id="2" name="Rectangle 1">
            <a:extLst>
              <a:ext uri="{FF2B5EF4-FFF2-40B4-BE49-F238E27FC236}">
                <a16:creationId xmlns:a16="http://schemas.microsoft.com/office/drawing/2014/main" id="{48C8FDAC-E6F8-4CFB-BF8D-206B99D2BF9F}"/>
              </a:ext>
            </a:extLst>
          </p:cNvPr>
          <p:cNvSpPr/>
          <p:nvPr/>
        </p:nvSpPr>
        <p:spPr>
          <a:xfrm>
            <a:off x="487254" y="1645742"/>
            <a:ext cx="10401300" cy="1384995"/>
          </a:xfrm>
          <a:prstGeom prst="rect">
            <a:avLst/>
          </a:prstGeom>
        </p:spPr>
        <p:txBody>
          <a:bodyPr wrap="square">
            <a:spAutoFit/>
          </a:bodyPr>
          <a:lstStyle/>
          <a:p>
            <a:r>
              <a:rPr lang="en-GB" sz="2800" dirty="0">
                <a:latin typeface="Arial" panose="020B0604020202020204" pitchFamily="34" charset="0"/>
              </a:rPr>
              <a:t>A carer is anyone who cares, unpaid, for a friend or family member who due to illness, disability, a mental health problem or an addiction cannot cope without their support. </a:t>
            </a:r>
            <a:endParaRPr lang="en-GB" sz="1200" dirty="0"/>
          </a:p>
        </p:txBody>
      </p:sp>
      <p:sp>
        <p:nvSpPr>
          <p:cNvPr id="3" name="TextBox 2">
            <a:extLst>
              <a:ext uri="{FF2B5EF4-FFF2-40B4-BE49-F238E27FC236}">
                <a16:creationId xmlns:a16="http://schemas.microsoft.com/office/drawing/2014/main" id="{804E940A-C166-91EC-F4C6-CB556C7E4721}"/>
              </a:ext>
            </a:extLst>
          </p:cNvPr>
          <p:cNvSpPr txBox="1"/>
          <p:nvPr/>
        </p:nvSpPr>
        <p:spPr>
          <a:xfrm>
            <a:off x="5257800" y="3257550"/>
            <a:ext cx="5438775" cy="3416320"/>
          </a:xfrm>
          <a:prstGeom prst="rect">
            <a:avLst/>
          </a:prstGeom>
          <a:noFill/>
        </p:spPr>
        <p:txBody>
          <a:bodyPr wrap="square" rtlCol="0">
            <a:spAutoFit/>
          </a:bodyPr>
          <a:lstStyle/>
          <a:p>
            <a:r>
              <a:rPr lang="en-GB" sz="1800" dirty="0">
                <a:latin typeface="Arial" panose="020B0604020202020204" pitchFamily="34" charset="0"/>
              </a:rPr>
              <a:t>When we think about a carer we often think about providing ‘personal care’ such as bathing or dressing. However, there are many different ways to support someone, such as:</a:t>
            </a:r>
          </a:p>
          <a:p>
            <a:endParaRPr lang="en-GB" sz="1800" dirty="0">
              <a:latin typeface="Arial" panose="020B0604020202020204" pitchFamily="34" charset="0"/>
            </a:endParaRPr>
          </a:p>
          <a:p>
            <a:pPr marL="171450" indent="-171450">
              <a:buFont typeface="Arial" panose="020B0604020202020204" pitchFamily="34" charset="0"/>
              <a:buChar char="•"/>
            </a:pPr>
            <a:r>
              <a:rPr lang="en-GB" sz="1800" dirty="0"/>
              <a:t>Picking up shopping</a:t>
            </a:r>
          </a:p>
          <a:p>
            <a:pPr marL="171450" indent="-171450">
              <a:buFont typeface="Arial" panose="020B0604020202020204" pitchFamily="34" charset="0"/>
              <a:buChar char="•"/>
            </a:pPr>
            <a:r>
              <a:rPr lang="en-GB" sz="1800" dirty="0"/>
              <a:t>Help with cleaning </a:t>
            </a:r>
          </a:p>
          <a:p>
            <a:pPr marL="171450" indent="-171450">
              <a:buFont typeface="Arial" panose="020B0604020202020204" pitchFamily="34" charset="0"/>
              <a:buChar char="•"/>
            </a:pPr>
            <a:r>
              <a:rPr lang="en-GB" sz="1800" dirty="0"/>
              <a:t>Accompanying a loved one to appointments</a:t>
            </a:r>
          </a:p>
          <a:p>
            <a:pPr marL="171450" indent="-171450">
              <a:buFont typeface="Arial" panose="020B0604020202020204" pitchFamily="34" charset="0"/>
              <a:buChar char="•"/>
            </a:pPr>
            <a:r>
              <a:rPr lang="en-GB" sz="1800" dirty="0"/>
              <a:t>Collecting prescriptions</a:t>
            </a:r>
          </a:p>
          <a:p>
            <a:pPr marL="171450" indent="-171450">
              <a:buFont typeface="Arial" panose="020B0604020202020204" pitchFamily="34" charset="0"/>
              <a:buChar char="•"/>
            </a:pPr>
            <a:r>
              <a:rPr lang="en-GB" sz="1800" dirty="0"/>
              <a:t>Making up the bed</a:t>
            </a:r>
          </a:p>
          <a:p>
            <a:pPr marL="171450" indent="-171450">
              <a:buFont typeface="Arial" panose="020B0604020202020204" pitchFamily="34" charset="0"/>
              <a:buChar char="•"/>
            </a:pPr>
            <a:r>
              <a:rPr lang="en-GB" sz="1800" dirty="0"/>
              <a:t>Providing emotional support</a:t>
            </a:r>
          </a:p>
          <a:p>
            <a:endParaRPr lang="en-GB" dirty="0"/>
          </a:p>
        </p:txBody>
      </p:sp>
    </p:spTree>
    <p:extLst>
      <p:ext uri="{BB962C8B-B14F-4D97-AF65-F5344CB8AC3E}">
        <p14:creationId xmlns:p14="http://schemas.microsoft.com/office/powerpoint/2010/main" val="3157384462"/>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anim calcmode="lin" valueType="num">
                                      <p:cBhvr>
                                        <p:cTn id="8" dur="2750" fill="hold"/>
                                        <p:tgtEl>
                                          <p:spTgt spid="3"/>
                                        </p:tgtEl>
                                        <p:attrNameLst>
                                          <p:attrName>ppt_x</p:attrName>
                                        </p:attrNameLst>
                                      </p:cBhvr>
                                      <p:tavLst>
                                        <p:tav tm="0">
                                          <p:val>
                                            <p:strVal val="#ppt_x"/>
                                          </p:val>
                                        </p:tav>
                                        <p:tav tm="100000">
                                          <p:val>
                                            <p:strVal val="#ppt_x"/>
                                          </p:val>
                                        </p:tav>
                                      </p:tavLst>
                                    </p:anim>
                                    <p:anim calcmode="lin" valueType="num">
                                      <p:cBhvr>
                                        <p:cTn id="9" dur="2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324000"/>
            <a:ext cx="5242988" cy="1203320"/>
          </a:xfrm>
        </p:spPr>
        <p:txBody>
          <a:bodyPr vert="horz" lIns="0" tIns="0" rIns="0" bIns="0" rtlCol="0" anchor="t">
            <a:normAutofit/>
          </a:bodyPr>
          <a:lstStyle/>
          <a:p>
            <a:r>
              <a:rPr lang="en-GB" dirty="0"/>
              <a:t>What is Care Concierge?</a:t>
            </a:r>
          </a:p>
        </p:txBody>
      </p:sp>
      <p:sp>
        <p:nvSpPr>
          <p:cNvPr id="2" name="Rectangle 1">
            <a:extLst>
              <a:ext uri="{FF2B5EF4-FFF2-40B4-BE49-F238E27FC236}">
                <a16:creationId xmlns:a16="http://schemas.microsoft.com/office/drawing/2014/main" id="{E58F9187-111E-439A-A797-27DE6932C989}"/>
              </a:ext>
            </a:extLst>
          </p:cNvPr>
          <p:cNvSpPr/>
          <p:nvPr/>
        </p:nvSpPr>
        <p:spPr>
          <a:xfrm>
            <a:off x="487254" y="858975"/>
            <a:ext cx="5357322" cy="5140049"/>
          </a:xfrm>
          <a:prstGeom prst="rect">
            <a:avLst/>
          </a:prstGeom>
        </p:spPr>
        <p:txBody>
          <a:bodyPr vert="horz" lIns="0" tIns="0" rIns="0" bIns="0" rtlCol="0">
            <a:normAutofit/>
          </a:bodyPr>
          <a:lstStyle/>
          <a:p>
            <a:pPr defTabSz="685800">
              <a:spcBef>
                <a:spcPts val="600"/>
              </a:spcBef>
              <a:buFont typeface="Arial" panose="020B0604020202020204" pitchFamily="34" charset="0"/>
            </a:pPr>
            <a:endParaRPr lang="en-GB" dirty="0"/>
          </a:p>
          <a:p>
            <a:r>
              <a:rPr lang="en-GB" sz="2000" dirty="0">
                <a:latin typeface="Calibri" panose="020F0502020204030204" pitchFamily="34" charset="0"/>
                <a:ea typeface="Calibri" panose="020F0502020204030204" pitchFamily="34" charset="0"/>
              </a:rPr>
              <a:t>Care Concierge provides confidential telephone guidance which allows you to speak directly to an expert about finding care for a loved one. </a:t>
            </a:r>
          </a:p>
          <a:p>
            <a:pPr>
              <a:spcBef>
                <a:spcPts val="600"/>
              </a:spcBef>
              <a:buFont typeface="Arial" panose="020B0604020202020204" pitchFamily="34" charset="0"/>
            </a:pPr>
            <a:endParaRPr lang="en-GB" sz="2000" dirty="0">
              <a:latin typeface="Calibri" panose="020F0502020204030204" pitchFamily="34" charset="0"/>
              <a:ea typeface="Calibri" panose="020F0502020204030204" pitchFamily="34" charset="0"/>
            </a:endParaRPr>
          </a:p>
          <a:p>
            <a:pPr>
              <a:spcBef>
                <a:spcPts val="600"/>
              </a:spcBef>
              <a:buFont typeface="Arial" panose="020B0604020202020204" pitchFamily="34" charset="0"/>
            </a:pPr>
            <a:r>
              <a:rPr lang="en-GB" sz="2000" dirty="0">
                <a:latin typeface="Calibri" panose="020F0502020204030204" pitchFamily="34" charset="0"/>
                <a:ea typeface="Calibri" panose="020F0502020204030204" pitchFamily="34" charset="0"/>
              </a:rPr>
              <a:t>You can access as much help as you need and be supported to find the right care, regardless of what type. </a:t>
            </a:r>
          </a:p>
          <a:p>
            <a:pPr defTabSz="685800">
              <a:spcBef>
                <a:spcPts val="600"/>
              </a:spcBef>
              <a:buFont typeface="Arial" panose="020B0604020202020204" pitchFamily="34" charset="0"/>
            </a:pPr>
            <a:endParaRPr lang="en-GB" dirty="0"/>
          </a:p>
        </p:txBody>
      </p:sp>
      <p:sp>
        <p:nvSpPr>
          <p:cNvPr id="3" name="Slide Number Placeholder 2">
            <a:extLst>
              <a:ext uri="{FF2B5EF4-FFF2-40B4-BE49-F238E27FC236}">
                <a16:creationId xmlns:a16="http://schemas.microsoft.com/office/drawing/2014/main" id="{A1FB0B44-8E7D-49A3-BD25-967EA7CAA4D8}"/>
              </a:ext>
            </a:extLst>
          </p:cNvPr>
          <p:cNvSpPr>
            <a:spLocks noGrp="1"/>
          </p:cNvSpPr>
          <p:nvPr>
            <p:ph type="sldNum" sz="quarter" idx="12"/>
          </p:nvPr>
        </p:nvSpPr>
        <p:spPr>
          <a:xfrm>
            <a:off x="54769" y="6315872"/>
            <a:ext cx="432485" cy="207009"/>
          </a:xfrm>
        </p:spPr>
        <p:txBody>
          <a:bodyPr vert="horz" lIns="0" tIns="0" rIns="0" bIns="0" rtlCol="0" anchor="ctr">
            <a:normAutofit/>
          </a:bodyPr>
          <a:lstStyle/>
          <a:p>
            <a:pPr>
              <a:spcAft>
                <a:spcPts val="600"/>
              </a:spcAft>
            </a:pPr>
            <a:fld id="{AC6BEB34-34B2-4616-8BAB-A7D30E9C9573}" type="slidenum">
              <a:rPr lang="en-GB" smtClean="0"/>
              <a:pPr>
                <a:spcAft>
                  <a:spcPts val="600"/>
                </a:spcAft>
              </a:pPr>
              <a:t>3</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A0C23153-99CA-43DD-9B97-E8E5A92D3236}"/>
              </a:ext>
            </a:extLst>
          </p:cNvPr>
          <p:cNvPicPr>
            <a:picLocks noGrp="1" noChangeAspect="1"/>
          </p:cNvPicPr>
          <p:nvPr>
            <p:ph idx="14"/>
          </p:nvPr>
        </p:nvPicPr>
        <p:blipFill rotWithShape="1">
          <a:blip r:embed="rId3" cstate="print">
            <a:extLst>
              <a:ext uri="{28A0092B-C50C-407E-A947-70E740481C1C}">
                <a14:useLocalDpi xmlns:a14="http://schemas.microsoft.com/office/drawing/2010/main"/>
              </a:ext>
            </a:extLst>
          </a:blip>
          <a:srcRect r="5850" b="-3"/>
          <a:stretch/>
        </p:blipFill>
        <p:spPr>
          <a:xfrm>
            <a:off x="6458503" y="1692000"/>
            <a:ext cx="5230577" cy="4486274"/>
          </a:xfrm>
          <a:noFill/>
        </p:spPr>
      </p:pic>
      <p:sp>
        <p:nvSpPr>
          <p:cNvPr id="6" name="TextBox 5">
            <a:extLst>
              <a:ext uri="{FF2B5EF4-FFF2-40B4-BE49-F238E27FC236}">
                <a16:creationId xmlns:a16="http://schemas.microsoft.com/office/drawing/2014/main" id="{EC973F8A-F5C3-7355-D149-663D199FFC66}"/>
              </a:ext>
            </a:extLst>
          </p:cNvPr>
          <p:cNvSpPr txBox="1"/>
          <p:nvPr/>
        </p:nvSpPr>
        <p:spPr>
          <a:xfrm>
            <a:off x="370800" y="3834053"/>
            <a:ext cx="5115600" cy="2800767"/>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rPr>
              <a:t>Care Concierge is: </a:t>
            </a:r>
          </a:p>
          <a:p>
            <a:r>
              <a:rPr lang="en-GB" sz="1800" dirty="0">
                <a:effectLst/>
                <a:latin typeface="Calibri" panose="020F0502020204030204" pitchFamily="34" charset="0"/>
                <a:ea typeface="Calibri" panose="020F0502020204030204" pitchFamily="34" charset="0"/>
              </a:rPr>
              <a:t> </a:t>
            </a: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Open to everyone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Completely free of charge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100% Confidential</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Unlimited with no restrictions on usage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Support and guidance for those navigating an adult or later life care journey in the UK</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427393209"/>
      </p:ext>
    </p:extLst>
  </p:cSld>
  <p:clrMapOvr>
    <a:masterClrMapping/>
  </p:clrMapOvr>
  <mc:AlternateContent xmlns:mc="http://schemas.openxmlformats.org/markup-compatibility/2006" xmlns:p14="http://schemas.microsoft.com/office/powerpoint/2010/main">
    <mc:Choice Requires="p14">
      <p:transition spd="slow" p14:dur="3400" advClick="0" advTm="27000">
        <p14:reveal/>
      </p:transition>
    </mc:Choice>
    <mc:Fallback xmlns="">
      <p:transition spd="slow"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3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3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300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1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300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300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10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300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arn(inVertical)">
                                      <p:cBhvr>
                                        <p:cTn id="3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07796-FB5A-44FE-9141-124D8966F172}"/>
              </a:ext>
            </a:extLst>
          </p:cNvPr>
          <p:cNvGrpSpPr/>
          <p:nvPr/>
        </p:nvGrpSpPr>
        <p:grpSpPr>
          <a:xfrm>
            <a:off x="115753" y="694042"/>
            <a:ext cx="2439442" cy="1839597"/>
            <a:chOff x="71938" y="688698"/>
            <a:chExt cx="2439442" cy="1839597"/>
          </a:xfrm>
        </p:grpSpPr>
        <p:pic>
          <p:nvPicPr>
            <p:cNvPr id="7" name="Picture 6">
              <a:extLst>
                <a:ext uri="{FF2B5EF4-FFF2-40B4-BE49-F238E27FC236}">
                  <a16:creationId xmlns:a16="http://schemas.microsoft.com/office/drawing/2014/main" id="{0EFD44EB-B959-234C-BD04-AAAADAF89EEF}"/>
                </a:ext>
              </a:extLst>
            </p:cNvPr>
            <p:cNvPicPr>
              <a:picLocks noChangeAspect="1"/>
            </p:cNvPicPr>
            <p:nvPr/>
          </p:nvPicPr>
          <p:blipFill>
            <a:blip r:embed="rId3"/>
            <a:stretch>
              <a:fillRect/>
            </a:stretch>
          </p:blipFill>
          <p:spPr>
            <a:xfrm>
              <a:off x="223626" y="688698"/>
              <a:ext cx="1839597" cy="1839597"/>
            </a:xfrm>
            <a:prstGeom prst="rect">
              <a:avLst/>
            </a:prstGeom>
          </p:spPr>
        </p:pic>
        <p:pic>
          <p:nvPicPr>
            <p:cNvPr id="8" name="Picture 7">
              <a:extLst>
                <a:ext uri="{FF2B5EF4-FFF2-40B4-BE49-F238E27FC236}">
                  <a16:creationId xmlns:a16="http://schemas.microsoft.com/office/drawing/2014/main" id="{3FA6F9E5-F332-E541-B1F7-8BD2107AADBD}"/>
                </a:ext>
              </a:extLst>
            </p:cNvPr>
            <p:cNvPicPr>
              <a:picLocks noChangeAspect="1"/>
            </p:cNvPicPr>
            <p:nvPr/>
          </p:nvPicPr>
          <p:blipFill>
            <a:blip r:embed="rId4"/>
            <a:stretch>
              <a:fillRect/>
            </a:stretch>
          </p:blipFill>
          <p:spPr>
            <a:xfrm>
              <a:off x="71938" y="1360781"/>
              <a:ext cx="877609" cy="528680"/>
            </a:xfrm>
            <a:prstGeom prst="rect">
              <a:avLst/>
            </a:prstGeom>
          </p:spPr>
        </p:pic>
        <p:pic>
          <p:nvPicPr>
            <p:cNvPr id="35" name="Picture 34">
              <a:extLst>
                <a:ext uri="{FF2B5EF4-FFF2-40B4-BE49-F238E27FC236}">
                  <a16:creationId xmlns:a16="http://schemas.microsoft.com/office/drawing/2014/main" id="{0DADD126-5441-5546-AD8C-721C79B5A097}"/>
                </a:ext>
              </a:extLst>
            </p:cNvPr>
            <p:cNvPicPr>
              <a:picLocks noChangeAspect="1"/>
            </p:cNvPicPr>
            <p:nvPr/>
          </p:nvPicPr>
          <p:blipFill>
            <a:blip r:embed="rId4"/>
            <a:stretch>
              <a:fillRect/>
            </a:stretch>
          </p:blipFill>
          <p:spPr>
            <a:xfrm>
              <a:off x="1633771" y="882540"/>
              <a:ext cx="877609" cy="528680"/>
            </a:xfrm>
            <a:prstGeom prst="rect">
              <a:avLst/>
            </a:prstGeom>
          </p:spPr>
        </p:pic>
      </p:grpSp>
      <p:pic>
        <p:nvPicPr>
          <p:cNvPr id="44" name="Picture 43">
            <a:extLst>
              <a:ext uri="{FF2B5EF4-FFF2-40B4-BE49-F238E27FC236}">
                <a16:creationId xmlns:a16="http://schemas.microsoft.com/office/drawing/2014/main" id="{F173B33A-07CC-4C40-9904-43FE6EA27C46}"/>
              </a:ext>
            </a:extLst>
          </p:cNvPr>
          <p:cNvPicPr>
            <a:picLocks noChangeAspect="1"/>
          </p:cNvPicPr>
          <p:nvPr/>
        </p:nvPicPr>
        <p:blipFill>
          <a:blip r:embed="rId5"/>
          <a:stretch>
            <a:fillRect/>
          </a:stretch>
        </p:blipFill>
        <p:spPr>
          <a:xfrm>
            <a:off x="67704" y="5111600"/>
            <a:ext cx="877609" cy="877609"/>
          </a:xfrm>
          <a:prstGeom prst="rect">
            <a:avLst/>
          </a:prstGeom>
        </p:spPr>
      </p:pic>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124911"/>
            <a:ext cx="10140606" cy="479423"/>
          </a:xfrm>
          <a:noFill/>
        </p:spPr>
        <p:txBody>
          <a:bodyPr>
            <a:normAutofit/>
          </a:bodyPr>
          <a:lstStyle/>
          <a:p>
            <a:r>
              <a:rPr lang="en-GB" sz="2700" dirty="0"/>
              <a:t>We provide a full support package under one roof</a:t>
            </a:r>
          </a:p>
        </p:txBody>
      </p:sp>
      <p:sp>
        <p:nvSpPr>
          <p:cNvPr id="3" name="Slide Number Placeholder 2">
            <a:extLst>
              <a:ext uri="{FF2B5EF4-FFF2-40B4-BE49-F238E27FC236}">
                <a16:creationId xmlns:a16="http://schemas.microsoft.com/office/drawing/2014/main" id="{0CAFB895-2404-46C0-968B-F52353706EF6}"/>
              </a:ext>
            </a:extLst>
          </p:cNvPr>
          <p:cNvSpPr>
            <a:spLocks noGrp="1"/>
          </p:cNvSpPr>
          <p:nvPr>
            <p:ph type="sldNum" sz="quarter" idx="12"/>
          </p:nvPr>
        </p:nvSpPr>
        <p:spPr>
          <a:xfrm>
            <a:off x="54769" y="6315872"/>
            <a:ext cx="432485" cy="207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FFE97EF-D99F-F449-9A06-2C7ED9541A77}"/>
              </a:ext>
            </a:extLst>
          </p:cNvPr>
          <p:cNvPicPr>
            <a:picLocks noChangeAspect="1"/>
          </p:cNvPicPr>
          <p:nvPr/>
        </p:nvPicPr>
        <p:blipFill>
          <a:blip r:embed="rId6"/>
          <a:stretch>
            <a:fillRect/>
          </a:stretch>
        </p:blipFill>
        <p:spPr>
          <a:xfrm>
            <a:off x="10724967" y="3601933"/>
            <a:ext cx="1416876" cy="2390083"/>
          </a:xfrm>
          <a:prstGeom prst="rect">
            <a:avLst/>
          </a:prstGeom>
        </p:spPr>
      </p:pic>
      <p:cxnSp>
        <p:nvCxnSpPr>
          <p:cNvPr id="13" name="Straight Connector 12">
            <a:extLst>
              <a:ext uri="{FF2B5EF4-FFF2-40B4-BE49-F238E27FC236}">
                <a16:creationId xmlns:a16="http://schemas.microsoft.com/office/drawing/2014/main" id="{5BC9ADFC-898A-2147-8C21-89C501EC481E}"/>
              </a:ext>
            </a:extLst>
          </p:cNvPr>
          <p:cNvCxnSpPr>
            <a:cxnSpLocks/>
          </p:cNvCxnSpPr>
          <p:nvPr/>
        </p:nvCxnSpPr>
        <p:spPr>
          <a:xfrm>
            <a:off x="-501" y="5992824"/>
            <a:ext cx="12192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Rounded Corners 5">
            <a:extLst>
              <a:ext uri="{FF2B5EF4-FFF2-40B4-BE49-F238E27FC236}">
                <a16:creationId xmlns:a16="http://schemas.microsoft.com/office/drawing/2014/main" id="{2C45D85A-09FB-43BC-AC79-D4B8D548A03B}"/>
              </a:ext>
            </a:extLst>
          </p:cNvPr>
          <p:cNvSpPr/>
          <p:nvPr/>
        </p:nvSpPr>
        <p:spPr>
          <a:xfrm>
            <a:off x="646928" y="2979531"/>
            <a:ext cx="10485678" cy="295063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333333"/>
              </a:solidFill>
              <a:effectLst/>
              <a:uLnTx/>
              <a:uFillTx/>
              <a:latin typeface="Arial"/>
              <a:ea typeface="+mn-ea"/>
              <a:cs typeface="+mn-cs"/>
            </a:endParaRPr>
          </a:p>
        </p:txBody>
      </p:sp>
      <p:sp>
        <p:nvSpPr>
          <p:cNvPr id="36" name="Rectangle: Rounded Corners 27">
            <a:extLst>
              <a:ext uri="{FF2B5EF4-FFF2-40B4-BE49-F238E27FC236}">
                <a16:creationId xmlns:a16="http://schemas.microsoft.com/office/drawing/2014/main" id="{D13C49A2-8495-4C4F-B54D-1BAFF7E0D5F3}"/>
              </a:ext>
            </a:extLst>
          </p:cNvPr>
          <p:cNvSpPr/>
          <p:nvPr/>
        </p:nvSpPr>
        <p:spPr>
          <a:xfrm>
            <a:off x="7414793" y="915137"/>
            <a:ext cx="796732" cy="1131111"/>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sp>
        <p:nvSpPr>
          <p:cNvPr id="5" name="Trapezoid 4">
            <a:extLst>
              <a:ext uri="{FF2B5EF4-FFF2-40B4-BE49-F238E27FC236}">
                <a16:creationId xmlns:a16="http://schemas.microsoft.com/office/drawing/2014/main" id="{B07CB819-B133-49BC-A71D-AEEFAD712AAB}"/>
              </a:ext>
            </a:extLst>
          </p:cNvPr>
          <p:cNvSpPr/>
          <p:nvPr/>
        </p:nvSpPr>
        <p:spPr>
          <a:xfrm>
            <a:off x="370800" y="1566183"/>
            <a:ext cx="11037935" cy="1469635"/>
          </a:xfrm>
          <a:prstGeom prst="trapezoid">
            <a:avLst>
              <a:gd name="adj" fmla="val 70134"/>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t>Confidential one-to-one telephone care concierge resource provided by our experts, plus our easy to use website which includes guidance on finding, choosing between, calculating the cost of and paying for different types of adult and later life care</a:t>
            </a:r>
          </a:p>
        </p:txBody>
      </p:sp>
      <p:sp>
        <p:nvSpPr>
          <p:cNvPr id="38" name="Rectangle: Rounded Corners 27">
            <a:extLst>
              <a:ext uri="{FF2B5EF4-FFF2-40B4-BE49-F238E27FC236}">
                <a16:creationId xmlns:a16="http://schemas.microsoft.com/office/drawing/2014/main" id="{FD7527DA-5920-8441-A338-BC7923EDC616}"/>
              </a:ext>
            </a:extLst>
          </p:cNvPr>
          <p:cNvSpPr/>
          <p:nvPr/>
        </p:nvSpPr>
        <p:spPr>
          <a:xfrm>
            <a:off x="7283896" y="776443"/>
            <a:ext cx="1058526" cy="209537"/>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D2C3E8FE-8BC5-465F-B753-FE3718857073}"/>
              </a:ext>
            </a:extLst>
          </p:cNvPr>
          <p:cNvGrpSpPr/>
          <p:nvPr/>
        </p:nvGrpSpPr>
        <p:grpSpPr>
          <a:xfrm>
            <a:off x="780137" y="3196806"/>
            <a:ext cx="10280770" cy="2700688"/>
            <a:chOff x="381784" y="1038905"/>
            <a:chExt cx="13423942" cy="3519868"/>
          </a:xfrm>
        </p:grpSpPr>
        <p:pic>
          <p:nvPicPr>
            <p:cNvPr id="60" name="Picture 59">
              <a:extLst>
                <a:ext uri="{FF2B5EF4-FFF2-40B4-BE49-F238E27FC236}">
                  <a16:creationId xmlns:a16="http://schemas.microsoft.com/office/drawing/2014/main" id="{46D2E87A-A726-4212-83C7-62D0F271257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1784" y="1038905"/>
              <a:ext cx="858513" cy="858513"/>
            </a:xfrm>
            <a:prstGeom prst="rect">
              <a:avLst/>
            </a:prstGeom>
          </p:spPr>
        </p:pic>
        <p:sp>
          <p:nvSpPr>
            <p:cNvPr id="61" name="TextBox 60">
              <a:extLst>
                <a:ext uri="{FF2B5EF4-FFF2-40B4-BE49-F238E27FC236}">
                  <a16:creationId xmlns:a16="http://schemas.microsoft.com/office/drawing/2014/main" id="{44628E77-869F-46FD-828A-D04BD02DCC1A}"/>
                </a:ext>
              </a:extLst>
            </p:cNvPr>
            <p:cNvSpPr txBox="1"/>
            <p:nvPr/>
          </p:nvSpPr>
          <p:spPr>
            <a:xfrm>
              <a:off x="1484312" y="1187572"/>
              <a:ext cx="1852551"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Confidential </a:t>
              </a:r>
              <a:b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b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1:1 telephone support</a:t>
              </a:r>
            </a:p>
          </p:txBody>
        </p:sp>
        <p:pic>
          <p:nvPicPr>
            <p:cNvPr id="62" name="Picture 61">
              <a:extLst>
                <a:ext uri="{FF2B5EF4-FFF2-40B4-BE49-F238E27FC236}">
                  <a16:creationId xmlns:a16="http://schemas.microsoft.com/office/drawing/2014/main" id="{315E75CA-456F-42FF-B400-9DC4AA2D22E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95153" y="2430204"/>
              <a:ext cx="906013" cy="906015"/>
            </a:xfrm>
            <a:prstGeom prst="rect">
              <a:avLst/>
            </a:prstGeom>
          </p:spPr>
        </p:pic>
        <p:sp>
          <p:nvSpPr>
            <p:cNvPr id="63" name="TextBox 62">
              <a:extLst>
                <a:ext uri="{FF2B5EF4-FFF2-40B4-BE49-F238E27FC236}">
                  <a16:creationId xmlns:a16="http://schemas.microsoft.com/office/drawing/2014/main" id="{F3148BAA-F341-4110-83DA-68D0232FC4A0}"/>
                </a:ext>
              </a:extLst>
            </p:cNvPr>
            <p:cNvSpPr txBox="1"/>
            <p:nvPr/>
          </p:nvSpPr>
          <p:spPr>
            <a:xfrm>
              <a:off x="1485173" y="2573375"/>
              <a:ext cx="1686297"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Online tools and resources</a:t>
              </a:r>
            </a:p>
          </p:txBody>
        </p:sp>
        <p:sp>
          <p:nvSpPr>
            <p:cNvPr id="64" name="TextBox 63">
              <a:extLst>
                <a:ext uri="{FF2B5EF4-FFF2-40B4-BE49-F238E27FC236}">
                  <a16:creationId xmlns:a16="http://schemas.microsoft.com/office/drawing/2014/main" id="{7D0440D3-4370-4468-B43E-43CD2835D7D6}"/>
                </a:ext>
              </a:extLst>
            </p:cNvPr>
            <p:cNvSpPr txBox="1"/>
            <p:nvPr/>
          </p:nvSpPr>
          <p:spPr>
            <a:xfrm>
              <a:off x="4620489" y="1284429"/>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entitlement to NHS funding</a:t>
              </a:r>
            </a:p>
          </p:txBody>
        </p:sp>
        <p:sp>
          <p:nvSpPr>
            <p:cNvPr id="65" name="TextBox 64">
              <a:extLst>
                <a:ext uri="{FF2B5EF4-FFF2-40B4-BE49-F238E27FC236}">
                  <a16:creationId xmlns:a16="http://schemas.microsoft.com/office/drawing/2014/main" id="{F370CA17-FC82-4608-9196-B859A764807A}"/>
                </a:ext>
              </a:extLst>
            </p:cNvPr>
            <p:cNvSpPr txBox="1"/>
            <p:nvPr/>
          </p:nvSpPr>
          <p:spPr>
            <a:xfrm>
              <a:off x="8343426" y="3896472"/>
              <a:ext cx="2125684" cy="3610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6" name="TextBox 65">
              <a:extLst>
                <a:ext uri="{FF2B5EF4-FFF2-40B4-BE49-F238E27FC236}">
                  <a16:creationId xmlns:a16="http://schemas.microsoft.com/office/drawing/2014/main" id="{1DF52E2C-AD4A-4C2B-ABF2-DB5A03040A3F}"/>
                </a:ext>
              </a:extLst>
            </p:cNvPr>
            <p:cNvSpPr txBox="1"/>
            <p:nvPr/>
          </p:nvSpPr>
          <p:spPr>
            <a:xfrm>
              <a:off x="1477828" y="3710251"/>
              <a:ext cx="2149837" cy="842378"/>
            </a:xfrm>
            <a:prstGeom prst="rect">
              <a:avLst/>
            </a:prstGeom>
            <a:noFill/>
          </p:spPr>
          <p:txBody>
            <a:bodyPr wrap="square" rtlCol="0">
              <a:spAutoFit/>
            </a:bodyPr>
            <a:lstStyle/>
            <a:p>
              <a:r>
                <a:rPr lang="en-GB" sz="1200" dirty="0">
                  <a:solidFill>
                    <a:srgbClr val="000000"/>
                  </a:solidFill>
                </a:rPr>
                <a:t>Finding care home and home care services</a:t>
              </a:r>
            </a:p>
          </p:txBody>
        </p:sp>
        <p:sp>
          <p:nvSpPr>
            <p:cNvPr id="67" name="TextBox 66">
              <a:extLst>
                <a:ext uri="{FF2B5EF4-FFF2-40B4-BE49-F238E27FC236}">
                  <a16:creationId xmlns:a16="http://schemas.microsoft.com/office/drawing/2014/main" id="{F9A2541B-90FD-4AAD-AF24-8F6B206735A1}"/>
                </a:ext>
              </a:extLst>
            </p:cNvPr>
            <p:cNvSpPr txBox="1"/>
            <p:nvPr/>
          </p:nvSpPr>
          <p:spPr>
            <a:xfrm>
              <a:off x="8250253" y="3684576"/>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E3E3E3">
                      <a:lumMod val="25000"/>
                    </a:srgbClr>
                  </a:solidFill>
                  <a:latin typeface="Arial"/>
                </a:rPr>
                <a:t>A named care expert through your journey</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8" name="TextBox 67">
              <a:extLst>
                <a:ext uri="{FF2B5EF4-FFF2-40B4-BE49-F238E27FC236}">
                  <a16:creationId xmlns:a16="http://schemas.microsoft.com/office/drawing/2014/main" id="{B6D5238D-142B-4C12-8B5F-E5204D29A79E}"/>
                </a:ext>
              </a:extLst>
            </p:cNvPr>
            <p:cNvSpPr txBox="1"/>
            <p:nvPr/>
          </p:nvSpPr>
          <p:spPr>
            <a:xfrm>
              <a:off x="8251321" y="2417710"/>
              <a:ext cx="221778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funding options for home care and adaptations</a:t>
              </a:r>
            </a:p>
          </p:txBody>
        </p:sp>
        <p:sp>
          <p:nvSpPr>
            <p:cNvPr id="69" name="TextBox 68">
              <a:extLst>
                <a:ext uri="{FF2B5EF4-FFF2-40B4-BE49-F238E27FC236}">
                  <a16:creationId xmlns:a16="http://schemas.microsoft.com/office/drawing/2014/main" id="{3F0468C8-933F-4072-AF9D-2FDE86A8977B}"/>
                </a:ext>
              </a:extLst>
            </p:cNvPr>
            <p:cNvSpPr txBox="1"/>
            <p:nvPr/>
          </p:nvSpPr>
          <p:spPr>
            <a:xfrm>
              <a:off x="8213942" y="1213842"/>
              <a:ext cx="2125684" cy="601698"/>
            </a:xfrm>
            <a:prstGeom prst="rect">
              <a:avLst/>
            </a:prstGeom>
            <a:noFill/>
          </p:spPr>
          <p:txBody>
            <a:bodyPr wrap="square" lIns="91440" tIns="45720" rIns="91440" bIns="45720" rtlCol="0" anchor="t">
              <a:spAutoFit/>
            </a:bodyPr>
            <a:lstStyle/>
            <a:p>
              <a:pPr>
                <a:defRPr/>
              </a:pPr>
              <a:r>
                <a:rPr lang="en-GB" sz="1200" dirty="0">
                  <a:latin typeface="Arial"/>
                </a:rPr>
                <a:t>Understanding Power of Attorney</a:t>
              </a:r>
              <a:endParaRPr lang="en-GB" sz="1200" b="0" i="0" u="none" strike="noStrike" kern="1200" cap="none" spc="0" normalizeH="0" baseline="0" noProof="0" dirty="0">
                <a:ln>
                  <a:noFill/>
                </a:ln>
                <a:effectLst/>
                <a:uLnTx/>
                <a:uFillTx/>
                <a:latin typeface="Arial"/>
                <a:cs typeface="Arial"/>
              </a:endParaRPr>
            </a:p>
          </p:txBody>
        </p:sp>
        <p:sp>
          <p:nvSpPr>
            <p:cNvPr id="70" name="TextBox 69">
              <a:extLst>
                <a:ext uri="{FF2B5EF4-FFF2-40B4-BE49-F238E27FC236}">
                  <a16:creationId xmlns:a16="http://schemas.microsoft.com/office/drawing/2014/main" id="{4C5E1DA0-FAB4-40B7-AE45-30C9FC098661}"/>
                </a:ext>
              </a:extLst>
            </p:cNvPr>
            <p:cNvSpPr txBox="1"/>
            <p:nvPr/>
          </p:nvSpPr>
          <p:spPr>
            <a:xfrm>
              <a:off x="4633699" y="3822582"/>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Benefit entitlement check</a:t>
              </a:r>
            </a:p>
          </p:txBody>
        </p:sp>
        <p:sp>
          <p:nvSpPr>
            <p:cNvPr id="71" name="TextBox 70">
              <a:extLst>
                <a:ext uri="{FF2B5EF4-FFF2-40B4-BE49-F238E27FC236}">
                  <a16:creationId xmlns:a16="http://schemas.microsoft.com/office/drawing/2014/main" id="{8FE09A5A-B7E4-4CBD-B0AC-B7822F3F6771}"/>
                </a:ext>
              </a:extLst>
            </p:cNvPr>
            <p:cNvSpPr txBox="1"/>
            <p:nvPr/>
          </p:nvSpPr>
          <p:spPr>
            <a:xfrm>
              <a:off x="11680042" y="3697979"/>
              <a:ext cx="2125684" cy="601698"/>
            </a:xfrm>
            <a:prstGeom prst="rect">
              <a:avLst/>
            </a:prstGeom>
            <a:noFill/>
          </p:spPr>
          <p:txBody>
            <a:bodyPr wrap="square" lIns="91440" tIns="45720" rIns="91440" bIns="45720" rtlCol="0" anchor="t">
              <a:spAutoFit/>
            </a:bodyPr>
            <a:lstStyle/>
            <a:p>
              <a:pPr>
                <a:defRPr/>
              </a:pPr>
              <a:r>
                <a:rPr lang="en-GB" sz="1200" dirty="0">
                  <a:cs typeface="Arial"/>
                </a:rPr>
                <a:t>Help to find specialist care funding advisers</a:t>
              </a:r>
            </a:p>
          </p:txBody>
        </p:sp>
        <p:sp>
          <p:nvSpPr>
            <p:cNvPr id="72" name="TextBox 71">
              <a:extLst>
                <a:ext uri="{FF2B5EF4-FFF2-40B4-BE49-F238E27FC236}">
                  <a16:creationId xmlns:a16="http://schemas.microsoft.com/office/drawing/2014/main" id="{9A6FC161-6AC9-4886-A1AE-4A62B92867E9}"/>
                </a:ext>
              </a:extLst>
            </p:cNvPr>
            <p:cNvSpPr txBox="1"/>
            <p:nvPr/>
          </p:nvSpPr>
          <p:spPr>
            <a:xfrm>
              <a:off x="11680042" y="2493282"/>
              <a:ext cx="1989160"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Discuss available home aids/ housing options</a:t>
              </a:r>
            </a:p>
          </p:txBody>
        </p:sp>
        <p:sp>
          <p:nvSpPr>
            <p:cNvPr id="73" name="TextBox 72">
              <a:extLst>
                <a:ext uri="{FF2B5EF4-FFF2-40B4-BE49-F238E27FC236}">
                  <a16:creationId xmlns:a16="http://schemas.microsoft.com/office/drawing/2014/main" id="{E5920842-B22A-4C35-92C0-EF085F7FE266}"/>
                </a:ext>
              </a:extLst>
            </p:cNvPr>
            <p:cNvSpPr txBox="1"/>
            <p:nvPr/>
          </p:nvSpPr>
          <p:spPr>
            <a:xfrm>
              <a:off x="4629002" y="2349684"/>
              <a:ext cx="245423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3E3E3">
                      <a:lumMod val="25000"/>
                    </a:srgbClr>
                  </a:solidFill>
                  <a:effectLst/>
                  <a:uLnTx/>
                  <a:uFillTx/>
                  <a:latin typeface="Arial"/>
                  <a:ea typeface="+mn-ea"/>
                  <a:cs typeface="+mn-cs"/>
                </a:rPr>
                <a:t>Identify eligibility for state care funding support</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pic>
          <p:nvPicPr>
            <p:cNvPr id="74" name="Picture 73">
              <a:extLst>
                <a:ext uri="{FF2B5EF4-FFF2-40B4-BE49-F238E27FC236}">
                  <a16:creationId xmlns:a16="http://schemas.microsoft.com/office/drawing/2014/main" id="{618EF6F7-B171-4915-B6CB-F8E92ABC522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564912" y="3652758"/>
              <a:ext cx="906013" cy="906015"/>
            </a:xfrm>
            <a:prstGeom prst="rect">
              <a:avLst/>
            </a:prstGeom>
          </p:spPr>
        </p:pic>
        <p:pic>
          <p:nvPicPr>
            <p:cNvPr id="75" name="Picture 74">
              <a:extLst>
                <a:ext uri="{FF2B5EF4-FFF2-40B4-BE49-F238E27FC236}">
                  <a16:creationId xmlns:a16="http://schemas.microsoft.com/office/drawing/2014/main" id="{2E63084E-4670-4455-A097-53639E014D0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549588" y="3690366"/>
              <a:ext cx="842381" cy="842379"/>
            </a:xfrm>
            <a:prstGeom prst="rect">
              <a:avLst/>
            </a:prstGeom>
          </p:spPr>
        </p:pic>
        <p:sp>
          <p:nvSpPr>
            <p:cNvPr id="76" name="AutoShape 4">
              <a:extLst>
                <a:ext uri="{FF2B5EF4-FFF2-40B4-BE49-F238E27FC236}">
                  <a16:creationId xmlns:a16="http://schemas.microsoft.com/office/drawing/2014/main" id="{61CF8C73-5E1C-44BE-A405-327899384D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3E3E3">
                    <a:lumMod val="25000"/>
                  </a:srgbClr>
                </a:solidFill>
                <a:effectLst/>
                <a:uLnTx/>
                <a:uFillTx/>
                <a:latin typeface="Arial"/>
                <a:ea typeface="+mn-ea"/>
                <a:cs typeface="+mn-cs"/>
              </a:endParaRPr>
            </a:p>
          </p:txBody>
        </p:sp>
        <p:pic>
          <p:nvPicPr>
            <p:cNvPr id="77" name="Picture 76">
              <a:extLst>
                <a:ext uri="{FF2B5EF4-FFF2-40B4-BE49-F238E27FC236}">
                  <a16:creationId xmlns:a16="http://schemas.microsoft.com/office/drawing/2014/main" id="{E0EF7018-CBE6-4274-89BA-0A5155D22E9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090894" y="2373563"/>
              <a:ext cx="1057992" cy="1057993"/>
            </a:xfrm>
            <a:prstGeom prst="rect">
              <a:avLst/>
            </a:prstGeom>
          </p:spPr>
        </p:pic>
        <p:pic>
          <p:nvPicPr>
            <p:cNvPr id="78" name="Picture 77">
              <a:extLst>
                <a:ext uri="{FF2B5EF4-FFF2-40B4-BE49-F238E27FC236}">
                  <a16:creationId xmlns:a16="http://schemas.microsoft.com/office/drawing/2014/main" id="{EB4EAFEA-F151-4C82-B89E-3FCAFC1490D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518962" y="2401710"/>
              <a:ext cx="906016" cy="906015"/>
            </a:xfrm>
            <a:prstGeom prst="rect">
              <a:avLst/>
            </a:prstGeom>
          </p:spPr>
        </p:pic>
        <p:pic>
          <p:nvPicPr>
            <p:cNvPr id="79" name="Picture 78">
              <a:extLst>
                <a:ext uri="{FF2B5EF4-FFF2-40B4-BE49-F238E27FC236}">
                  <a16:creationId xmlns:a16="http://schemas.microsoft.com/office/drawing/2014/main" id="{7273FAE1-C2A6-43DA-B361-6E0FFC28304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166022" y="1160332"/>
              <a:ext cx="906016" cy="906015"/>
            </a:xfrm>
            <a:prstGeom prst="rect">
              <a:avLst/>
            </a:prstGeom>
          </p:spPr>
        </p:pic>
        <p:pic>
          <p:nvPicPr>
            <p:cNvPr id="81" name="Picture 80">
              <a:extLst>
                <a:ext uri="{FF2B5EF4-FFF2-40B4-BE49-F238E27FC236}">
                  <a16:creationId xmlns:a16="http://schemas.microsoft.com/office/drawing/2014/main" id="{C9114711-CFD2-43F3-ABFB-1EAB76E85BD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614425" y="1087482"/>
              <a:ext cx="824659" cy="824659"/>
            </a:xfrm>
            <a:prstGeom prst="rect">
              <a:avLst/>
            </a:prstGeom>
          </p:spPr>
        </p:pic>
        <p:pic>
          <p:nvPicPr>
            <p:cNvPr id="82" name="Picture 81">
              <a:extLst>
                <a:ext uri="{FF2B5EF4-FFF2-40B4-BE49-F238E27FC236}">
                  <a16:creationId xmlns:a16="http://schemas.microsoft.com/office/drawing/2014/main" id="{545B2E61-E664-4C42-9C63-512E0FCDA50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715119" y="1164090"/>
              <a:ext cx="842373" cy="842374"/>
            </a:xfrm>
            <a:prstGeom prst="rect">
              <a:avLst/>
            </a:prstGeom>
          </p:spPr>
        </p:pic>
        <p:pic>
          <p:nvPicPr>
            <p:cNvPr id="83" name="Picture 82">
              <a:extLst>
                <a:ext uri="{FF2B5EF4-FFF2-40B4-BE49-F238E27FC236}">
                  <a16:creationId xmlns:a16="http://schemas.microsoft.com/office/drawing/2014/main" id="{301913B3-0E71-4031-84BB-AAF81FE042FA}"/>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0592477" y="2545544"/>
              <a:ext cx="820376" cy="820377"/>
            </a:xfrm>
            <a:prstGeom prst="rect">
              <a:avLst/>
            </a:prstGeom>
          </p:spPr>
        </p:pic>
      </p:grpSp>
      <p:sp>
        <p:nvSpPr>
          <p:cNvPr id="46" name="TextBox 45">
            <a:extLst>
              <a:ext uri="{FF2B5EF4-FFF2-40B4-BE49-F238E27FC236}">
                <a16:creationId xmlns:a16="http://schemas.microsoft.com/office/drawing/2014/main" id="{947E47CE-EF68-4277-AB4F-04B64D151CB0}"/>
              </a:ext>
            </a:extLst>
          </p:cNvPr>
          <p:cNvSpPr txBox="1"/>
          <p:nvPr/>
        </p:nvSpPr>
        <p:spPr>
          <a:xfrm>
            <a:off x="9425519" y="3303209"/>
            <a:ext cx="16309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Tailored Care Plan + relevant care guides and information on other services</a:t>
            </a:r>
          </a:p>
        </p:txBody>
      </p:sp>
      <p:pic>
        <p:nvPicPr>
          <p:cNvPr id="6" name="Picture 8" descr="A picture containing way&#10;&#10;Description automatically generated">
            <a:extLst>
              <a:ext uri="{FF2B5EF4-FFF2-40B4-BE49-F238E27FC236}">
                <a16:creationId xmlns:a16="http://schemas.microsoft.com/office/drawing/2014/main" id="{EAF1716C-1646-E950-A62E-66CB5DE64411}"/>
              </a:ext>
            </a:extLst>
          </p:cNvPr>
          <p:cNvPicPr>
            <a:picLocks noChangeAspect="1"/>
          </p:cNvPicPr>
          <p:nvPr/>
        </p:nvPicPr>
        <p:blipFill>
          <a:blip r:embed="rId17"/>
          <a:stretch>
            <a:fillRect/>
          </a:stretch>
        </p:blipFill>
        <p:spPr>
          <a:xfrm>
            <a:off x="6027821" y="5235741"/>
            <a:ext cx="637674" cy="6477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E071290-5B54-44E4-B57D-929DD1CDF4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7112" y="5226749"/>
            <a:ext cx="963120" cy="642080"/>
          </a:xfrm>
          <a:prstGeom prst="rect">
            <a:avLst/>
          </a:prstGeom>
        </p:spPr>
      </p:pic>
    </p:spTree>
    <p:extLst>
      <p:ext uri="{BB962C8B-B14F-4D97-AF65-F5344CB8AC3E}">
        <p14:creationId xmlns:p14="http://schemas.microsoft.com/office/powerpoint/2010/main" val="2231670306"/>
      </p:ext>
    </p:extLst>
  </p:cSld>
  <p:clrMapOvr>
    <a:masterClrMapping/>
  </p:clrMapOvr>
  <mc:AlternateContent xmlns:mc="http://schemas.openxmlformats.org/markup-compatibility/2006" xmlns:p14="http://schemas.microsoft.com/office/powerpoint/2010/main">
    <mc:Choice Requires="p14">
      <p:transition spd="slow" p14:dur="3400" advClick="0" advTm="25000">
        <p14:reveal/>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100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F92E42-F6A7-4B37-845B-3CA7AFC7ADE0}"/>
              </a:ext>
            </a:extLst>
          </p:cNvPr>
          <p:cNvSpPr>
            <a:spLocks noGrp="1"/>
          </p:cNvSpPr>
          <p:nvPr>
            <p:ph type="title"/>
          </p:nvPr>
        </p:nvSpPr>
        <p:spPr/>
        <p:txBody>
          <a:bodyPr>
            <a:normAutofit/>
          </a:bodyPr>
          <a:lstStyle/>
          <a:p>
            <a:r>
              <a:rPr lang="en-GB" sz="3200" dirty="0"/>
              <a:t>How to access Care Concierge</a:t>
            </a:r>
          </a:p>
        </p:txBody>
      </p:sp>
      <p:sp>
        <p:nvSpPr>
          <p:cNvPr id="5" name="Slide Number Placeholder 4">
            <a:extLst>
              <a:ext uri="{FF2B5EF4-FFF2-40B4-BE49-F238E27FC236}">
                <a16:creationId xmlns:a16="http://schemas.microsoft.com/office/drawing/2014/main" id="{844D8AD2-CE65-4DE2-9533-ABC936D835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15ACC07A-EFCD-4E93-8E6C-98CD0CA29C3F}"/>
                  </a:ext>
                </a:extLst>
              </p14:cNvPr>
              <p14:cNvContentPartPr/>
              <p14:nvPr/>
            </p14:nvContentPartPr>
            <p14:xfrm>
              <a:off x="11648708" y="4398402"/>
              <a:ext cx="17640" cy="360"/>
            </p14:xfrm>
          </p:contentPart>
        </mc:Choice>
        <mc:Fallback xmlns="">
          <p:pic>
            <p:nvPicPr>
              <p:cNvPr id="20" name="Ink 19">
                <a:extLst>
                  <a:ext uri="{FF2B5EF4-FFF2-40B4-BE49-F238E27FC236}">
                    <a16:creationId xmlns:a16="http://schemas.microsoft.com/office/drawing/2014/main" id="{15ACC07A-EFCD-4E93-8E6C-98CD0CA29C3F}"/>
                  </a:ext>
                </a:extLst>
              </p:cNvPr>
              <p:cNvPicPr/>
              <p:nvPr/>
            </p:nvPicPr>
            <p:blipFill>
              <a:blip r:embed="rId5"/>
              <a:stretch>
                <a:fillRect/>
              </a:stretch>
            </p:blipFill>
            <p:spPr>
              <a:xfrm>
                <a:off x="11639708" y="4389402"/>
                <a:ext cx="35280" cy="18000"/>
              </a:xfrm>
              <a:prstGeom prst="rect">
                <a:avLst/>
              </a:prstGeom>
            </p:spPr>
          </p:pic>
        </mc:Fallback>
      </mc:AlternateContent>
      <p:pic>
        <p:nvPicPr>
          <p:cNvPr id="21" name="Picture 20">
            <a:extLst>
              <a:ext uri="{FF2B5EF4-FFF2-40B4-BE49-F238E27FC236}">
                <a16:creationId xmlns:a16="http://schemas.microsoft.com/office/drawing/2014/main" id="{8DE66AF4-B735-48B4-9684-C96CEE9EE3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4445" y="1745890"/>
            <a:ext cx="11178661" cy="2379742"/>
          </a:xfrm>
          <a:prstGeom prst="rect">
            <a:avLst/>
          </a:prstGeom>
        </p:spPr>
      </p:pic>
      <p:sp>
        <p:nvSpPr>
          <p:cNvPr id="2" name="TextBox 1">
            <a:extLst>
              <a:ext uri="{FF2B5EF4-FFF2-40B4-BE49-F238E27FC236}">
                <a16:creationId xmlns:a16="http://schemas.microsoft.com/office/drawing/2014/main" id="{B17A7470-1BA4-4F0B-AA2C-BBF22C47802E}"/>
              </a:ext>
            </a:extLst>
          </p:cNvPr>
          <p:cNvSpPr txBox="1"/>
          <p:nvPr/>
        </p:nvSpPr>
        <p:spPr>
          <a:xfrm>
            <a:off x="1127741" y="4344985"/>
            <a:ext cx="1519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can call </a:t>
            </a:r>
            <a:r>
              <a:rPr kumimoji="0" lang="en-GB" sz="1200" b="1" i="0" u="none" strike="noStrike" kern="1200" cap="none" spc="0" normalizeH="0" baseline="0" noProof="0" dirty="0">
                <a:ln>
                  <a:noFill/>
                </a:ln>
                <a:solidFill>
                  <a:srgbClr val="333333"/>
                </a:solidFill>
                <a:effectLst/>
                <a:uLnTx/>
                <a:uFillTx/>
                <a:latin typeface="Arial"/>
                <a:ea typeface="+mn-ea"/>
                <a:cs typeface="+mn-cs"/>
              </a:rPr>
              <a:t>0808 189 3195 </a:t>
            </a:r>
            <a:r>
              <a:rPr kumimoji="0" lang="en-GB" sz="1200" b="0" i="0" u="none" strike="noStrike" kern="1200" cap="none" spc="0" normalizeH="0" baseline="0" noProof="0" dirty="0">
                <a:ln>
                  <a:noFill/>
                </a:ln>
                <a:solidFill>
                  <a:srgbClr val="333333"/>
                </a:solidFill>
                <a:effectLst/>
                <a:uLnTx/>
                <a:uFillTx/>
                <a:latin typeface="Arial"/>
                <a:ea typeface="+mn-ea"/>
                <a:cs typeface="+mn-cs"/>
              </a:rPr>
              <a:t>between 9am – 5pm, Mon - Fri</a:t>
            </a:r>
          </a:p>
        </p:txBody>
      </p:sp>
      <p:sp>
        <p:nvSpPr>
          <p:cNvPr id="10" name="TextBox 9">
            <a:extLst>
              <a:ext uri="{FF2B5EF4-FFF2-40B4-BE49-F238E27FC236}">
                <a16:creationId xmlns:a16="http://schemas.microsoft.com/office/drawing/2014/main" id="{2C9D03EE-38FC-47E7-913F-3E06AC3F3AF5}"/>
              </a:ext>
            </a:extLst>
          </p:cNvPr>
          <p:cNvSpPr txBox="1"/>
          <p:nvPr/>
        </p:nvSpPr>
        <p:spPr>
          <a:xfrm>
            <a:off x="3181743"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You’ll be able to speak to one of our experienced care experts for emotional and practical support</a:t>
            </a:r>
          </a:p>
        </p:txBody>
      </p:sp>
      <p:sp>
        <p:nvSpPr>
          <p:cNvPr id="11" name="TextBox 10">
            <a:extLst>
              <a:ext uri="{FF2B5EF4-FFF2-40B4-BE49-F238E27FC236}">
                <a16:creationId xmlns:a16="http://schemas.microsoft.com/office/drawing/2014/main" id="{92685D06-5456-46A5-8ED4-C15D34F9BE8C}"/>
              </a:ext>
            </a:extLst>
          </p:cNvPr>
          <p:cNvSpPr txBox="1"/>
          <p:nvPr/>
        </p:nvSpPr>
        <p:spPr>
          <a:xfrm>
            <a:off x="5235745"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will receive expert guidance through a range of topics based on your personal circumstances</a:t>
            </a:r>
          </a:p>
        </p:txBody>
      </p:sp>
      <p:sp>
        <p:nvSpPr>
          <p:cNvPr id="13" name="TextBox 12">
            <a:extLst>
              <a:ext uri="{FF2B5EF4-FFF2-40B4-BE49-F238E27FC236}">
                <a16:creationId xmlns:a16="http://schemas.microsoft.com/office/drawing/2014/main" id="{12ABA1D6-6D3B-4EFD-8340-861B596A5C4E}"/>
              </a:ext>
            </a:extLst>
          </p:cNvPr>
          <p:cNvSpPr txBox="1"/>
          <p:nvPr/>
        </p:nvSpPr>
        <p:spPr>
          <a:xfrm>
            <a:off x="7289747" y="4350253"/>
            <a:ext cx="15192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A tailored care plan will be created to enable you to navigate your way through care smoothly, with reminders documented on what steps to take</a:t>
            </a:r>
          </a:p>
        </p:txBody>
      </p:sp>
      <p:sp>
        <p:nvSpPr>
          <p:cNvPr id="14" name="TextBox 13">
            <a:extLst>
              <a:ext uri="{FF2B5EF4-FFF2-40B4-BE49-F238E27FC236}">
                <a16:creationId xmlns:a16="http://schemas.microsoft.com/office/drawing/2014/main" id="{427806AB-1979-40EB-B484-D84849D25592}"/>
              </a:ext>
            </a:extLst>
          </p:cNvPr>
          <p:cNvSpPr txBox="1"/>
          <p:nvPr/>
        </p:nvSpPr>
        <p:spPr>
          <a:xfrm>
            <a:off x="9343749" y="4355522"/>
            <a:ext cx="20716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Our friendly care experts are available for as long as you need them, whether it’s for continued support throughout the care plan or just a friendly check in point. Useful information is also available on our website below</a:t>
            </a:r>
          </a:p>
        </p:txBody>
      </p:sp>
      <p:sp>
        <p:nvSpPr>
          <p:cNvPr id="3" name="TextBox 2">
            <a:extLst>
              <a:ext uri="{FF2B5EF4-FFF2-40B4-BE49-F238E27FC236}">
                <a16:creationId xmlns:a16="http://schemas.microsoft.com/office/drawing/2014/main" id="{8CEAEA8A-CB4B-413A-9CD4-55B94A932F42}"/>
              </a:ext>
            </a:extLst>
          </p:cNvPr>
          <p:cNvSpPr txBox="1"/>
          <p:nvPr/>
        </p:nvSpPr>
        <p:spPr>
          <a:xfrm>
            <a:off x="2067339" y="6350117"/>
            <a:ext cx="6277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Light" panose="020B0604020202020204" pitchFamily="2" charset="0"/>
                <a:ea typeface="+mn-ea"/>
                <a:cs typeface="+mn-cs"/>
              </a:rPr>
              <a:t>Or visit our website: </a:t>
            </a:r>
            <a:r>
              <a:rPr kumimoji="0" lang="en-GB" sz="1800" b="1" i="0" u="none" strike="noStrike" kern="1200" cap="none" spc="0" normalizeH="0" baseline="0" noProof="0" dirty="0">
                <a:ln>
                  <a:noFill/>
                </a:ln>
                <a:solidFill>
                  <a:srgbClr val="0076D6"/>
                </a:solidFill>
                <a:effectLst/>
                <a:uLnTx/>
                <a:uFillTx/>
                <a:latin typeface="Roboto" panose="02000000000000000000" pitchFamily="2" charset="0"/>
                <a:ea typeface="+mn-ea"/>
                <a:cs typeface="+mn-cs"/>
              </a:rPr>
              <a:t>care.legalandgeneral.com/workplace/ </a:t>
            </a:r>
            <a:endParaRPr kumimoji="0" lang="en-GB" sz="1800" b="0" i="0" u="none" strike="noStrike" kern="1200" cap="none" spc="0" normalizeH="0" baseline="0" noProof="0" dirty="0">
              <a:ln>
                <a:noFill/>
              </a:ln>
              <a:solidFill>
                <a:srgbClr val="0076D6"/>
              </a:solidFill>
              <a:effectLst/>
              <a:uLnTx/>
              <a:uFillTx/>
              <a:latin typeface="Arial"/>
              <a:ea typeface="+mn-ea"/>
              <a:cs typeface="+mn-cs"/>
            </a:endParaRPr>
          </a:p>
        </p:txBody>
      </p:sp>
      <p:pic>
        <p:nvPicPr>
          <p:cNvPr id="4" name="Picture 2">
            <a:extLst>
              <a:ext uri="{FF2B5EF4-FFF2-40B4-BE49-F238E27FC236}">
                <a16:creationId xmlns:a16="http://schemas.microsoft.com/office/drawing/2014/main" id="{DAC0EAEF-3D10-3264-20F2-0712BBC29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228" y="5661092"/>
            <a:ext cx="1024111" cy="10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59363"/>
      </p:ext>
    </p:extLst>
  </p:cSld>
  <p:clrMapOvr>
    <a:masterClrMapping/>
  </p:clrMapOvr>
  <mc:AlternateContent xmlns:mc="http://schemas.openxmlformats.org/markup-compatibility/2006" xmlns:p14="http://schemas.microsoft.com/office/powerpoint/2010/main">
    <mc:Choice Requires="p14">
      <p:transition spd="slow" p14:dur="3400" advClick="0" advTm="36000">
        <p14:reveal/>
      </p:transition>
    </mc:Choice>
    <mc:Fallback xmlns="">
      <p:transition spd="slow" advClick="0" advTm="3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000" fill="hold"/>
                                        <p:tgtEl>
                                          <p:spTgt spid="3"/>
                                        </p:tgtEl>
                                        <p:attrNameLst>
                                          <p:attrName>ppt_x</p:attrName>
                                        </p:attrNameLst>
                                      </p:cBhvr>
                                      <p:tavLst>
                                        <p:tav tm="0">
                                          <p:val>
                                            <p:strVal val="#ppt_x"/>
                                          </p:val>
                                        </p:tav>
                                        <p:tav tm="100000">
                                          <p:val>
                                            <p:strVal val="#ppt_x"/>
                                          </p:val>
                                        </p:tav>
                                      </p:tavLst>
                                    </p:anim>
                                    <p:anim calcmode="lin" valueType="num">
                                      <p:cBhvr additive="base">
                                        <p:cTn id="38" dur="7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2705457"/>
            <a:ext cx="6021707" cy="1292662"/>
          </a:xfrm>
        </p:spPr>
        <p:txBody>
          <a:bodyPr wrap="square" anchor="ctr">
            <a:normAutofit/>
          </a:bodyPr>
          <a:lstStyle/>
          <a:p>
            <a:r>
              <a:rPr lang="en-GB" sz="5400" dirty="0"/>
              <a:t>Thank You</a:t>
            </a:r>
          </a:p>
        </p:txBody>
      </p:sp>
      <p:sp>
        <p:nvSpPr>
          <p:cNvPr id="3" name="Slide Number Placeholder 2">
            <a:extLst>
              <a:ext uri="{FF2B5EF4-FFF2-40B4-BE49-F238E27FC236}">
                <a16:creationId xmlns:a16="http://schemas.microsoft.com/office/drawing/2014/main" id="{AF49AB66-1664-48BA-BC49-CCD094FCBB7A}"/>
              </a:ext>
            </a:extLst>
          </p:cNvPr>
          <p:cNvSpPr>
            <a:spLocks noGrp="1"/>
          </p:cNvSpPr>
          <p:nvPr>
            <p:ph type="sldNum" sz="quarter" idx="12"/>
          </p:nvPr>
        </p:nvSpPr>
        <p:spPr>
          <a:xfrm>
            <a:off x="54000" y="6314400"/>
            <a:ext cx="432000" cy="207009"/>
          </a:xfrm>
        </p:spPr>
        <p:txBody>
          <a:bodyPr anchor="ctr">
            <a:normAutofit/>
          </a:bodyPr>
          <a:lstStyle/>
          <a:p>
            <a:pPr>
              <a:spcAft>
                <a:spcPts val="600"/>
              </a:spcAft>
            </a:pPr>
            <a:fld id="{AC6BEB34-34B2-4616-8BAB-A7D30E9C9573}" type="slidenum">
              <a:rPr lang="en-GB" smtClean="0"/>
              <a:pPr>
                <a:spcAft>
                  <a:spcPts val="600"/>
                </a:spcAft>
              </a:pPr>
              <a:t>6</a:t>
            </a:fld>
            <a:endParaRPr lang="en-GB"/>
          </a:p>
        </p:txBody>
      </p:sp>
      <p:sp>
        <p:nvSpPr>
          <p:cNvPr id="2" name="TextBox 1">
            <a:extLst>
              <a:ext uri="{FF2B5EF4-FFF2-40B4-BE49-F238E27FC236}">
                <a16:creationId xmlns:a16="http://schemas.microsoft.com/office/drawing/2014/main" id="{73F51F25-39C3-4A34-8F69-4EA6DE9A10AC}"/>
              </a:ext>
            </a:extLst>
          </p:cNvPr>
          <p:cNvSpPr txBox="1"/>
          <p:nvPr/>
        </p:nvSpPr>
        <p:spPr>
          <a:xfrm>
            <a:off x="370800" y="4789661"/>
            <a:ext cx="6021707" cy="1754326"/>
          </a:xfrm>
          <a:prstGeom prst="rect">
            <a:avLst/>
          </a:prstGeom>
          <a:noFill/>
        </p:spPr>
        <p:txBody>
          <a:bodyPr wrap="square" rtlCol="0">
            <a:spAutoFit/>
          </a:bodyPr>
          <a:lstStyle/>
          <a:p>
            <a:r>
              <a:rPr lang="en-GB" sz="1800" dirty="0">
                <a:solidFill>
                  <a:schemeClr val="bg1"/>
                </a:solidFill>
                <a:latin typeface="+mj-lt"/>
                <a:ea typeface="+mj-ea"/>
                <a:cs typeface="+mj-cs"/>
              </a:rPr>
              <a:t>Legal &amp; General Partnership Services Limited is a wholly owned subsidiary of Legal &amp; General Group plc.</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in England and Wales number 05045000.</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office: One Coleman Street, London, EC2R 5AA, United Kingdom</a:t>
            </a:r>
          </a:p>
          <a:p>
            <a:endParaRPr lang="en-GB" dirty="0"/>
          </a:p>
        </p:txBody>
      </p:sp>
    </p:spTree>
    <p:extLst>
      <p:ext uri="{BB962C8B-B14F-4D97-AF65-F5344CB8AC3E}">
        <p14:creationId xmlns:p14="http://schemas.microsoft.com/office/powerpoint/2010/main" val="2834541649"/>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2.xml><?xml version="1.0" encoding="utf-8"?>
<a:theme xmlns:a="http://schemas.openxmlformats.org/drawingml/2006/main" name="3_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343</TotalTime>
  <Words>509</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Roboto</vt:lpstr>
      <vt:lpstr>Roboto Light</vt:lpstr>
      <vt:lpstr>Wingdings</vt:lpstr>
      <vt:lpstr>Draft Presentation Template 210120 16_9_Blue (2)</vt:lpstr>
      <vt:lpstr>3_Draft Presentation Template 210120 16_9_Blue (2)</vt:lpstr>
      <vt:lpstr>Supporting you through the adult and later life care journeys with Care Concierge</vt:lpstr>
      <vt:lpstr>Am I a Carer?</vt:lpstr>
      <vt:lpstr>What is Care Concierge?</vt:lpstr>
      <vt:lpstr>We provide a full support package under one roof</vt:lpstr>
      <vt:lpstr>How to access Care Concierge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Funnell, Tracey</dc:creator>
  <cp:lastModifiedBy>Hillier, Adam1</cp:lastModifiedBy>
  <cp:revision>18</cp:revision>
  <dcterms:created xsi:type="dcterms:W3CDTF">2023-02-01T11:29:18Z</dcterms:created>
  <dcterms:modified xsi:type="dcterms:W3CDTF">2024-12-30T11:36:22Z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a91ea-2073-4935-a795-8d5add99d027_Enabled">
    <vt:lpwstr>true</vt:lpwstr>
  </property>
  <property fmtid="{D5CDD505-2E9C-101B-9397-08002B2CF9AE}" pid="3" name="MSIP_Label_959a91ea-2073-4935-a795-8d5add99d027_SetDate">
    <vt:lpwstr>2023-02-01T11:40:00Z</vt:lpwstr>
  </property>
  <property fmtid="{D5CDD505-2E9C-101B-9397-08002B2CF9AE}" pid="4" name="MSIP_Label_959a91ea-2073-4935-a795-8d5add99d027_Method">
    <vt:lpwstr>Privileged</vt:lpwstr>
  </property>
  <property fmtid="{D5CDD505-2E9C-101B-9397-08002B2CF9AE}" pid="5" name="MSIP_Label_959a91ea-2073-4935-a795-8d5add99d027_Name">
    <vt:lpwstr>Non-Confidential</vt:lpwstr>
  </property>
  <property fmtid="{D5CDD505-2E9C-101B-9397-08002B2CF9AE}" pid="6" name="MSIP_Label_959a91ea-2073-4935-a795-8d5add99d027_SiteId">
    <vt:lpwstr>d246baab-cc00-4ed2-bc4e-f8a46cbc590d</vt:lpwstr>
  </property>
  <property fmtid="{D5CDD505-2E9C-101B-9397-08002B2CF9AE}" pid="7" name="MSIP_Label_959a91ea-2073-4935-a795-8d5add99d027_ActionId">
    <vt:lpwstr>52e49d82-9947-4cf0-b8b6-4103ff57690f</vt:lpwstr>
  </property>
  <property fmtid="{D5CDD505-2E9C-101B-9397-08002B2CF9AE}" pid="8" name="MSIP_Label_959a91ea-2073-4935-a795-8d5add99d027_ContentBits">
    <vt:lpwstr>0</vt:lpwstr>
  </property>
</Properties>
</file>